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58" r:id="rId3"/>
    <p:sldId id="257" r:id="rId4"/>
    <p:sldId id="260" r:id="rId5"/>
    <p:sldId id="278" r:id="rId6"/>
    <p:sldId id="261" r:id="rId7"/>
    <p:sldId id="262" r:id="rId8"/>
    <p:sldId id="263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575"/>
    <a:srgbClr val="253565"/>
    <a:srgbClr val="E36436"/>
    <a:srgbClr val="DF4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7"/>
    <p:restoredTop sz="94647"/>
  </p:normalViewPr>
  <p:slideViewPr>
    <p:cSldViewPr snapToGrid="0" snapToObjects="1">
      <p:cViewPr varScale="1">
        <p:scale>
          <a:sx n="128" d="100"/>
          <a:sy n="128" d="100"/>
        </p:scale>
        <p:origin x="192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8A4DD-732A-4C5E-9C3A-581EED0DBED3}" type="doc">
      <dgm:prSet loTypeId="urn:microsoft.com/office/officeart/2005/8/layout/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C595012-8F70-4E50-B133-9367692AD8A6}">
      <dgm:prSet phldrT="[Text]"/>
      <dgm:spPr/>
      <dgm:t>
        <a:bodyPr/>
        <a:lstStyle/>
        <a:p>
          <a:r>
            <a:rPr lang="en-US" dirty="0"/>
            <a:t>Institutional executive leaders nominate aspiring leaders</a:t>
          </a:r>
        </a:p>
      </dgm:t>
    </dgm:pt>
    <dgm:pt modelId="{00468269-5BB2-4AC9-80EB-25A998849B73}" type="parTrans" cxnId="{E5E41D02-1015-44E5-95E8-68E65E806C78}">
      <dgm:prSet/>
      <dgm:spPr/>
      <dgm:t>
        <a:bodyPr/>
        <a:lstStyle/>
        <a:p>
          <a:endParaRPr lang="en-US"/>
        </a:p>
      </dgm:t>
    </dgm:pt>
    <dgm:pt modelId="{868F0A42-0799-4AE9-B692-D16A5AC99E67}" type="sibTrans" cxnId="{E5E41D02-1015-44E5-95E8-68E65E806C78}">
      <dgm:prSet/>
      <dgm:spPr/>
      <dgm:t>
        <a:bodyPr/>
        <a:lstStyle/>
        <a:p>
          <a:endParaRPr lang="en-US"/>
        </a:p>
      </dgm:t>
    </dgm:pt>
    <dgm:pt modelId="{2E8C33AE-A677-41C8-B8C5-3AE724B9F5ED}">
      <dgm:prSet phldrT="[Text]"/>
      <dgm:spPr/>
      <dgm:t>
        <a:bodyPr/>
        <a:lstStyle/>
        <a:p>
          <a:r>
            <a:rPr lang="en-US" dirty="0"/>
            <a:t>Vita</a:t>
          </a:r>
        </a:p>
      </dgm:t>
    </dgm:pt>
    <dgm:pt modelId="{20FA01ED-E385-4316-BBFA-9E6244A87EE4}" type="parTrans" cxnId="{1A15D758-DB77-44B6-8750-0133919D5EEC}">
      <dgm:prSet/>
      <dgm:spPr/>
      <dgm:t>
        <a:bodyPr/>
        <a:lstStyle/>
        <a:p>
          <a:endParaRPr lang="en-US"/>
        </a:p>
      </dgm:t>
    </dgm:pt>
    <dgm:pt modelId="{60E09510-F5E5-4167-B26F-75107B66BA1D}" type="sibTrans" cxnId="{1A15D758-DB77-44B6-8750-0133919D5EEC}">
      <dgm:prSet/>
      <dgm:spPr/>
      <dgm:t>
        <a:bodyPr/>
        <a:lstStyle/>
        <a:p>
          <a:endParaRPr lang="en-US"/>
        </a:p>
      </dgm:t>
    </dgm:pt>
    <dgm:pt modelId="{1ED20DB0-5335-4960-94EC-EDB1495AA207}">
      <dgm:prSet phldrT="[Text]"/>
      <dgm:spPr/>
      <dgm:t>
        <a:bodyPr/>
        <a:lstStyle/>
        <a:p>
          <a:r>
            <a:rPr lang="en-US" dirty="0"/>
            <a:t>Application Form</a:t>
          </a:r>
        </a:p>
      </dgm:t>
    </dgm:pt>
    <dgm:pt modelId="{AA20CF8E-2BF4-4ED8-859C-B33F91F2F973}" type="parTrans" cxnId="{4F7EEE05-47B5-44E0-AFE4-634A01DEAC50}">
      <dgm:prSet/>
      <dgm:spPr/>
      <dgm:t>
        <a:bodyPr/>
        <a:lstStyle/>
        <a:p>
          <a:endParaRPr lang="en-US"/>
        </a:p>
      </dgm:t>
    </dgm:pt>
    <dgm:pt modelId="{263A8435-EDB2-467F-AECF-7C68AB114286}" type="sibTrans" cxnId="{4F7EEE05-47B5-44E0-AFE4-634A01DEAC50}">
      <dgm:prSet/>
      <dgm:spPr/>
      <dgm:t>
        <a:bodyPr/>
        <a:lstStyle/>
        <a:p>
          <a:endParaRPr lang="en-US"/>
        </a:p>
      </dgm:t>
    </dgm:pt>
    <dgm:pt modelId="{45F34A64-0E4B-4ADB-9E0A-828FADFF483D}">
      <dgm:prSet phldrT="[Text]"/>
      <dgm:spPr/>
      <dgm:t>
        <a:bodyPr/>
        <a:lstStyle/>
        <a:p>
          <a:r>
            <a:rPr lang="en-US" dirty="0"/>
            <a:t>Committee of TCCAO members reviews applicants based on rubric</a:t>
          </a:r>
        </a:p>
      </dgm:t>
    </dgm:pt>
    <dgm:pt modelId="{C4F9E64F-E75D-4DD1-B1D1-F82BD644113B}" type="parTrans" cxnId="{62BBF12D-D255-4951-B72B-3D42E88FDFA9}">
      <dgm:prSet/>
      <dgm:spPr/>
      <dgm:t>
        <a:bodyPr/>
        <a:lstStyle/>
        <a:p>
          <a:endParaRPr lang="en-US"/>
        </a:p>
      </dgm:t>
    </dgm:pt>
    <dgm:pt modelId="{B02BB645-A2A9-4DDB-86B8-F140D37488A2}" type="sibTrans" cxnId="{62BBF12D-D255-4951-B72B-3D42E88FDFA9}">
      <dgm:prSet/>
      <dgm:spPr/>
      <dgm:t>
        <a:bodyPr/>
        <a:lstStyle/>
        <a:p>
          <a:endParaRPr lang="en-US"/>
        </a:p>
      </dgm:t>
    </dgm:pt>
    <dgm:pt modelId="{06BF4089-8638-4C79-BDDA-9311B4B4B27D}">
      <dgm:prSet phldrT="[Text]"/>
      <dgm:spPr/>
      <dgm:t>
        <a:bodyPr/>
        <a:lstStyle/>
        <a:p>
          <a:r>
            <a:rPr lang="en-US" dirty="0"/>
            <a:t>Select 1-3 participants each year per institution</a:t>
          </a:r>
        </a:p>
      </dgm:t>
    </dgm:pt>
    <dgm:pt modelId="{950BF67E-D8FB-44AF-98C4-9DCC3368720A}" type="parTrans" cxnId="{C9265288-D132-4802-880C-6FFDE6126234}">
      <dgm:prSet/>
      <dgm:spPr/>
      <dgm:t>
        <a:bodyPr/>
        <a:lstStyle/>
        <a:p>
          <a:endParaRPr lang="en-US"/>
        </a:p>
      </dgm:t>
    </dgm:pt>
    <dgm:pt modelId="{2B0AC30F-DF1E-4355-8D28-D6B32BBF1DF4}" type="sibTrans" cxnId="{C9265288-D132-4802-880C-6FFDE6126234}">
      <dgm:prSet/>
      <dgm:spPr/>
      <dgm:t>
        <a:bodyPr/>
        <a:lstStyle/>
        <a:p>
          <a:endParaRPr lang="en-US"/>
        </a:p>
      </dgm:t>
    </dgm:pt>
    <dgm:pt modelId="{30E005E6-9FC8-4857-A43B-7A65074584E9}">
      <dgm:prSet phldrT="[Text]"/>
      <dgm:spPr/>
      <dgm:t>
        <a:bodyPr/>
        <a:lstStyle/>
        <a:p>
          <a:r>
            <a:rPr lang="en-US" dirty="0"/>
            <a:t>Written response to prompt</a:t>
          </a:r>
        </a:p>
      </dgm:t>
    </dgm:pt>
    <dgm:pt modelId="{841B529B-A520-4982-AD2A-6BC3EBB8F861}" type="parTrans" cxnId="{B7146B3B-B1E9-4B83-9978-480B762B63AE}">
      <dgm:prSet/>
      <dgm:spPr/>
      <dgm:t>
        <a:bodyPr/>
        <a:lstStyle/>
        <a:p>
          <a:endParaRPr lang="en-US"/>
        </a:p>
      </dgm:t>
    </dgm:pt>
    <dgm:pt modelId="{B91C71AA-99B2-4A08-B15F-860F92CA8871}" type="sibTrans" cxnId="{B7146B3B-B1E9-4B83-9978-480B762B63AE}">
      <dgm:prSet/>
      <dgm:spPr/>
      <dgm:t>
        <a:bodyPr/>
        <a:lstStyle/>
        <a:p>
          <a:endParaRPr lang="en-US"/>
        </a:p>
      </dgm:t>
    </dgm:pt>
    <dgm:pt modelId="{EEF6C0A4-838C-46B5-B9B0-2A35184CCD0E}">
      <dgm:prSet phldrT="[Text]"/>
      <dgm:spPr/>
      <dgm:t>
        <a:bodyPr/>
        <a:lstStyle/>
        <a:p>
          <a:r>
            <a:rPr lang="en-US" dirty="0"/>
            <a:t>Letter of recommendation/nomination</a:t>
          </a:r>
        </a:p>
      </dgm:t>
    </dgm:pt>
    <dgm:pt modelId="{90ADB026-F140-48F6-98BB-28EC8A19A387}" type="parTrans" cxnId="{960A5F98-1C6E-4523-9E01-921CFF190FDF}">
      <dgm:prSet/>
      <dgm:spPr/>
      <dgm:t>
        <a:bodyPr/>
        <a:lstStyle/>
        <a:p>
          <a:endParaRPr lang="en-US"/>
        </a:p>
      </dgm:t>
    </dgm:pt>
    <dgm:pt modelId="{71DF8D85-A840-410B-8F16-F49FCDC11403}" type="sibTrans" cxnId="{960A5F98-1C6E-4523-9E01-921CFF190FDF}">
      <dgm:prSet/>
      <dgm:spPr/>
      <dgm:t>
        <a:bodyPr/>
        <a:lstStyle/>
        <a:p>
          <a:endParaRPr lang="en-US"/>
        </a:p>
      </dgm:t>
    </dgm:pt>
    <dgm:pt modelId="{3015EFA0-D1C2-44B4-A36A-6C7496A80918}">
      <dgm:prSet phldrT="[Text]"/>
      <dgm:spPr/>
      <dgm:t>
        <a:bodyPr/>
        <a:lstStyle/>
        <a:p>
          <a:r>
            <a:rPr lang="en-US" dirty="0"/>
            <a:t>Submit completed nominations</a:t>
          </a:r>
        </a:p>
      </dgm:t>
    </dgm:pt>
    <dgm:pt modelId="{F4B69DFD-C2A4-4FC7-A6B3-B7CDE421853A}" type="parTrans" cxnId="{AA49E518-2DAC-4E6C-9FFA-0ABBD14836F4}">
      <dgm:prSet/>
      <dgm:spPr/>
      <dgm:t>
        <a:bodyPr/>
        <a:lstStyle/>
        <a:p>
          <a:endParaRPr lang="en-US"/>
        </a:p>
      </dgm:t>
    </dgm:pt>
    <dgm:pt modelId="{6E3A9CB7-A4F1-457F-8B50-93AD00DC45CC}" type="sibTrans" cxnId="{AA49E518-2DAC-4E6C-9FFA-0ABBD14836F4}">
      <dgm:prSet/>
      <dgm:spPr/>
      <dgm:t>
        <a:bodyPr/>
        <a:lstStyle/>
        <a:p>
          <a:endParaRPr lang="en-US"/>
        </a:p>
      </dgm:t>
    </dgm:pt>
    <dgm:pt modelId="{E121966A-14FF-4895-B4B7-0331FD5CA53A}">
      <dgm:prSet phldrT="[Text]"/>
      <dgm:spPr/>
      <dgm:t>
        <a:bodyPr/>
        <a:lstStyle/>
        <a:p>
          <a:r>
            <a:rPr lang="en-US" dirty="0"/>
            <a:t>Give formative feedback</a:t>
          </a:r>
        </a:p>
      </dgm:t>
    </dgm:pt>
    <dgm:pt modelId="{FB4267F9-84EF-4D03-8A2E-DDF302BF31A9}" type="parTrans" cxnId="{C8652464-DA6B-4BEA-8456-ECFB2566767A}">
      <dgm:prSet/>
      <dgm:spPr/>
      <dgm:t>
        <a:bodyPr/>
        <a:lstStyle/>
        <a:p>
          <a:endParaRPr lang="en-US"/>
        </a:p>
      </dgm:t>
    </dgm:pt>
    <dgm:pt modelId="{C7933DFE-A917-4B38-892F-2FD93527C03B}" type="sibTrans" cxnId="{C8652464-DA6B-4BEA-8456-ECFB2566767A}">
      <dgm:prSet/>
      <dgm:spPr/>
      <dgm:t>
        <a:bodyPr/>
        <a:lstStyle/>
        <a:p>
          <a:endParaRPr lang="en-US"/>
        </a:p>
      </dgm:t>
    </dgm:pt>
    <dgm:pt modelId="{541EA8B5-3CA1-4310-9D97-53EB12A23C23}" type="pres">
      <dgm:prSet presAssocID="{E708A4DD-732A-4C5E-9C3A-581EED0DBED3}" presName="Name0" presStyleCnt="0">
        <dgm:presLayoutVars>
          <dgm:dir/>
          <dgm:animLvl val="lvl"/>
          <dgm:resizeHandles val="exact"/>
        </dgm:presLayoutVars>
      </dgm:prSet>
      <dgm:spPr/>
    </dgm:pt>
    <dgm:pt modelId="{27443F3D-6A3E-49F5-BA9E-FB0DA95AC116}" type="pres">
      <dgm:prSet presAssocID="{45F34A64-0E4B-4ADB-9E0A-828FADFF483D}" presName="boxAndChildren" presStyleCnt="0"/>
      <dgm:spPr/>
    </dgm:pt>
    <dgm:pt modelId="{6D8FF81C-A9AF-4680-9589-EF4B4C75A408}" type="pres">
      <dgm:prSet presAssocID="{45F34A64-0E4B-4ADB-9E0A-828FADFF483D}" presName="parentTextBox" presStyleLbl="node1" presStyleIdx="0" presStyleCnt="3"/>
      <dgm:spPr/>
    </dgm:pt>
    <dgm:pt modelId="{B2818E1A-84D9-4C2A-9C7F-B120B93DBEBE}" type="pres">
      <dgm:prSet presAssocID="{45F34A64-0E4B-4ADB-9E0A-828FADFF483D}" presName="entireBox" presStyleLbl="node1" presStyleIdx="0" presStyleCnt="3"/>
      <dgm:spPr/>
    </dgm:pt>
    <dgm:pt modelId="{DCB38455-2225-4A5E-90DE-DEB8F022209F}" type="pres">
      <dgm:prSet presAssocID="{45F34A64-0E4B-4ADB-9E0A-828FADFF483D}" presName="descendantBox" presStyleCnt="0"/>
      <dgm:spPr/>
    </dgm:pt>
    <dgm:pt modelId="{EE6C5430-BB01-493C-9A71-82D9DCC7EFDF}" type="pres">
      <dgm:prSet presAssocID="{06BF4089-8638-4C79-BDDA-9311B4B4B27D}" presName="childTextBox" presStyleLbl="fgAccFollowNode1" presStyleIdx="0" presStyleCnt="6">
        <dgm:presLayoutVars>
          <dgm:bulletEnabled val="1"/>
        </dgm:presLayoutVars>
      </dgm:prSet>
      <dgm:spPr/>
    </dgm:pt>
    <dgm:pt modelId="{F046B2BB-43DF-472E-B9B5-FFCCF47B280B}" type="pres">
      <dgm:prSet presAssocID="{E121966A-14FF-4895-B4B7-0331FD5CA53A}" presName="childTextBox" presStyleLbl="fgAccFollowNode1" presStyleIdx="1" presStyleCnt="6">
        <dgm:presLayoutVars>
          <dgm:bulletEnabled val="1"/>
        </dgm:presLayoutVars>
      </dgm:prSet>
      <dgm:spPr/>
    </dgm:pt>
    <dgm:pt modelId="{68F35421-9DA1-45F7-A1D8-3B471810B50B}" type="pres">
      <dgm:prSet presAssocID="{6E3A9CB7-A4F1-457F-8B50-93AD00DC45CC}" presName="sp" presStyleCnt="0"/>
      <dgm:spPr/>
    </dgm:pt>
    <dgm:pt modelId="{BA189CC2-1C30-4162-80DF-7186C290B091}" type="pres">
      <dgm:prSet presAssocID="{3015EFA0-D1C2-44B4-A36A-6C7496A80918}" presName="arrowAndChildren" presStyleCnt="0"/>
      <dgm:spPr/>
    </dgm:pt>
    <dgm:pt modelId="{ABEB5AD3-9D70-4F4E-A20B-7A40C3800635}" type="pres">
      <dgm:prSet presAssocID="{3015EFA0-D1C2-44B4-A36A-6C7496A80918}" presName="parentTextArrow" presStyleLbl="node1" presStyleIdx="0" presStyleCnt="3"/>
      <dgm:spPr/>
    </dgm:pt>
    <dgm:pt modelId="{BBE72DCC-2880-404B-8605-D1846907358B}" type="pres">
      <dgm:prSet presAssocID="{3015EFA0-D1C2-44B4-A36A-6C7496A80918}" presName="arrow" presStyleLbl="node1" presStyleIdx="1" presStyleCnt="3"/>
      <dgm:spPr/>
    </dgm:pt>
    <dgm:pt modelId="{63CF45C0-A4AC-44A0-980B-F8B044D1C33C}" type="pres">
      <dgm:prSet presAssocID="{3015EFA0-D1C2-44B4-A36A-6C7496A80918}" presName="descendantArrow" presStyleCnt="0"/>
      <dgm:spPr/>
    </dgm:pt>
    <dgm:pt modelId="{97378D83-F28F-46F0-9853-F1A7356F3795}" type="pres">
      <dgm:prSet presAssocID="{2E8C33AE-A677-41C8-B8C5-3AE724B9F5ED}" presName="childTextArrow" presStyleLbl="fgAccFollowNode1" presStyleIdx="2" presStyleCnt="6">
        <dgm:presLayoutVars>
          <dgm:bulletEnabled val="1"/>
        </dgm:presLayoutVars>
      </dgm:prSet>
      <dgm:spPr/>
    </dgm:pt>
    <dgm:pt modelId="{17174236-6CC5-4FE9-8B28-65565B08B6B1}" type="pres">
      <dgm:prSet presAssocID="{1ED20DB0-5335-4960-94EC-EDB1495AA207}" presName="childTextArrow" presStyleLbl="fgAccFollowNode1" presStyleIdx="3" presStyleCnt="6">
        <dgm:presLayoutVars>
          <dgm:bulletEnabled val="1"/>
        </dgm:presLayoutVars>
      </dgm:prSet>
      <dgm:spPr/>
    </dgm:pt>
    <dgm:pt modelId="{110DF279-54C8-4EC2-8851-36D6493EC127}" type="pres">
      <dgm:prSet presAssocID="{30E005E6-9FC8-4857-A43B-7A65074584E9}" presName="childTextArrow" presStyleLbl="fgAccFollowNode1" presStyleIdx="4" presStyleCnt="6">
        <dgm:presLayoutVars>
          <dgm:bulletEnabled val="1"/>
        </dgm:presLayoutVars>
      </dgm:prSet>
      <dgm:spPr/>
    </dgm:pt>
    <dgm:pt modelId="{572875A0-D1AA-4C7B-83C5-7E10B27DEFB2}" type="pres">
      <dgm:prSet presAssocID="{EEF6C0A4-838C-46B5-B9B0-2A35184CCD0E}" presName="childTextArrow" presStyleLbl="fgAccFollowNode1" presStyleIdx="5" presStyleCnt="6">
        <dgm:presLayoutVars>
          <dgm:bulletEnabled val="1"/>
        </dgm:presLayoutVars>
      </dgm:prSet>
      <dgm:spPr/>
    </dgm:pt>
    <dgm:pt modelId="{2BD0E707-465B-4884-98F8-8726AF3138BF}" type="pres">
      <dgm:prSet presAssocID="{868F0A42-0799-4AE9-B692-D16A5AC99E67}" presName="sp" presStyleCnt="0"/>
      <dgm:spPr/>
    </dgm:pt>
    <dgm:pt modelId="{F04AB0D5-8267-45BE-BF23-C15D682B54F9}" type="pres">
      <dgm:prSet presAssocID="{DC595012-8F70-4E50-B133-9367692AD8A6}" presName="arrowAndChildren" presStyleCnt="0"/>
      <dgm:spPr/>
    </dgm:pt>
    <dgm:pt modelId="{16087060-5D6E-4C83-B6A3-107C4D3C0A7F}" type="pres">
      <dgm:prSet presAssocID="{DC595012-8F70-4E50-B133-9367692AD8A6}" presName="parentTextArrow" presStyleLbl="node1" presStyleIdx="2" presStyleCnt="3" custLinFactNeighborX="12006" custLinFactNeighborY="-4445"/>
      <dgm:spPr/>
    </dgm:pt>
  </dgm:ptLst>
  <dgm:cxnLst>
    <dgm:cxn modelId="{E5E41D02-1015-44E5-95E8-68E65E806C78}" srcId="{E708A4DD-732A-4C5E-9C3A-581EED0DBED3}" destId="{DC595012-8F70-4E50-B133-9367692AD8A6}" srcOrd="0" destOrd="0" parTransId="{00468269-5BB2-4AC9-80EB-25A998849B73}" sibTransId="{868F0A42-0799-4AE9-B692-D16A5AC99E67}"/>
    <dgm:cxn modelId="{53083602-8103-4900-B822-AE9C6DBDD9BE}" type="presOf" srcId="{45F34A64-0E4B-4ADB-9E0A-828FADFF483D}" destId="{6D8FF81C-A9AF-4680-9589-EF4B4C75A408}" srcOrd="0" destOrd="0" presId="urn:microsoft.com/office/officeart/2005/8/layout/process4"/>
    <dgm:cxn modelId="{4F7EEE05-47B5-44E0-AFE4-634A01DEAC50}" srcId="{3015EFA0-D1C2-44B4-A36A-6C7496A80918}" destId="{1ED20DB0-5335-4960-94EC-EDB1495AA207}" srcOrd="1" destOrd="0" parTransId="{AA20CF8E-2BF4-4ED8-859C-B33F91F2F973}" sibTransId="{263A8435-EDB2-467F-AECF-7C68AB114286}"/>
    <dgm:cxn modelId="{9EE52107-3E40-4D9A-AAFF-72859200E101}" type="presOf" srcId="{3015EFA0-D1C2-44B4-A36A-6C7496A80918}" destId="{BBE72DCC-2880-404B-8605-D1846907358B}" srcOrd="1" destOrd="0" presId="urn:microsoft.com/office/officeart/2005/8/layout/process4"/>
    <dgm:cxn modelId="{BF67890C-9DC9-4D4E-B749-8F697A24FD45}" type="presOf" srcId="{06BF4089-8638-4C79-BDDA-9311B4B4B27D}" destId="{EE6C5430-BB01-493C-9A71-82D9DCC7EFDF}" srcOrd="0" destOrd="0" presId="urn:microsoft.com/office/officeart/2005/8/layout/process4"/>
    <dgm:cxn modelId="{D6416C17-4BC9-40DB-97CA-15888009017D}" type="presOf" srcId="{30E005E6-9FC8-4857-A43B-7A65074584E9}" destId="{110DF279-54C8-4EC2-8851-36D6493EC127}" srcOrd="0" destOrd="0" presId="urn:microsoft.com/office/officeart/2005/8/layout/process4"/>
    <dgm:cxn modelId="{AA49E518-2DAC-4E6C-9FFA-0ABBD14836F4}" srcId="{E708A4DD-732A-4C5E-9C3A-581EED0DBED3}" destId="{3015EFA0-D1C2-44B4-A36A-6C7496A80918}" srcOrd="1" destOrd="0" parTransId="{F4B69DFD-C2A4-4FC7-A6B3-B7CDE421853A}" sibTransId="{6E3A9CB7-A4F1-457F-8B50-93AD00DC45CC}"/>
    <dgm:cxn modelId="{F4FBEE1B-2C7C-4341-87D2-D75491B76555}" type="presOf" srcId="{2E8C33AE-A677-41C8-B8C5-3AE724B9F5ED}" destId="{97378D83-F28F-46F0-9853-F1A7356F3795}" srcOrd="0" destOrd="0" presId="urn:microsoft.com/office/officeart/2005/8/layout/process4"/>
    <dgm:cxn modelId="{53B6992D-5493-41ED-AA1D-1D0859FE1B6D}" type="presOf" srcId="{1ED20DB0-5335-4960-94EC-EDB1495AA207}" destId="{17174236-6CC5-4FE9-8B28-65565B08B6B1}" srcOrd="0" destOrd="0" presId="urn:microsoft.com/office/officeart/2005/8/layout/process4"/>
    <dgm:cxn modelId="{62BBF12D-D255-4951-B72B-3D42E88FDFA9}" srcId="{E708A4DD-732A-4C5E-9C3A-581EED0DBED3}" destId="{45F34A64-0E4B-4ADB-9E0A-828FADFF483D}" srcOrd="2" destOrd="0" parTransId="{C4F9E64F-E75D-4DD1-B1D1-F82BD644113B}" sibTransId="{B02BB645-A2A9-4DDB-86B8-F140D37488A2}"/>
    <dgm:cxn modelId="{7505EA39-8BE1-455C-8231-23F57B796299}" type="presOf" srcId="{E121966A-14FF-4895-B4B7-0331FD5CA53A}" destId="{F046B2BB-43DF-472E-B9B5-FFCCF47B280B}" srcOrd="0" destOrd="0" presId="urn:microsoft.com/office/officeart/2005/8/layout/process4"/>
    <dgm:cxn modelId="{B7146B3B-B1E9-4B83-9978-480B762B63AE}" srcId="{3015EFA0-D1C2-44B4-A36A-6C7496A80918}" destId="{30E005E6-9FC8-4857-A43B-7A65074584E9}" srcOrd="2" destOrd="0" parTransId="{841B529B-A520-4982-AD2A-6BC3EBB8F861}" sibTransId="{B91C71AA-99B2-4A08-B15F-860F92CA8871}"/>
    <dgm:cxn modelId="{C3BDC351-4025-4466-A2EF-278CEC41B266}" type="presOf" srcId="{DC595012-8F70-4E50-B133-9367692AD8A6}" destId="{16087060-5D6E-4C83-B6A3-107C4D3C0A7F}" srcOrd="0" destOrd="0" presId="urn:microsoft.com/office/officeart/2005/8/layout/process4"/>
    <dgm:cxn modelId="{1A15D758-DB77-44B6-8750-0133919D5EEC}" srcId="{3015EFA0-D1C2-44B4-A36A-6C7496A80918}" destId="{2E8C33AE-A677-41C8-B8C5-3AE724B9F5ED}" srcOrd="0" destOrd="0" parTransId="{20FA01ED-E385-4316-BBFA-9E6244A87EE4}" sibTransId="{60E09510-F5E5-4167-B26F-75107B66BA1D}"/>
    <dgm:cxn modelId="{C8652464-DA6B-4BEA-8456-ECFB2566767A}" srcId="{45F34A64-0E4B-4ADB-9E0A-828FADFF483D}" destId="{E121966A-14FF-4895-B4B7-0331FD5CA53A}" srcOrd="1" destOrd="0" parTransId="{FB4267F9-84EF-4D03-8A2E-DDF302BF31A9}" sibTransId="{C7933DFE-A917-4B38-892F-2FD93527C03B}"/>
    <dgm:cxn modelId="{C9265288-D132-4802-880C-6FFDE6126234}" srcId="{45F34A64-0E4B-4ADB-9E0A-828FADFF483D}" destId="{06BF4089-8638-4C79-BDDA-9311B4B4B27D}" srcOrd="0" destOrd="0" parTransId="{950BF67E-D8FB-44AF-98C4-9DCC3368720A}" sibTransId="{2B0AC30F-DF1E-4355-8D28-D6B32BBF1DF4}"/>
    <dgm:cxn modelId="{988D2090-9181-4773-ADD8-F7AC9236B4D2}" type="presOf" srcId="{E708A4DD-732A-4C5E-9C3A-581EED0DBED3}" destId="{541EA8B5-3CA1-4310-9D97-53EB12A23C23}" srcOrd="0" destOrd="0" presId="urn:microsoft.com/office/officeart/2005/8/layout/process4"/>
    <dgm:cxn modelId="{960A5F98-1C6E-4523-9E01-921CFF190FDF}" srcId="{3015EFA0-D1C2-44B4-A36A-6C7496A80918}" destId="{EEF6C0A4-838C-46B5-B9B0-2A35184CCD0E}" srcOrd="3" destOrd="0" parTransId="{90ADB026-F140-48F6-98BB-28EC8A19A387}" sibTransId="{71DF8D85-A840-410B-8F16-F49FCDC11403}"/>
    <dgm:cxn modelId="{500C41AB-3260-4D95-8171-8E16175127F4}" type="presOf" srcId="{EEF6C0A4-838C-46B5-B9B0-2A35184CCD0E}" destId="{572875A0-D1AA-4C7B-83C5-7E10B27DEFB2}" srcOrd="0" destOrd="0" presId="urn:microsoft.com/office/officeart/2005/8/layout/process4"/>
    <dgm:cxn modelId="{2328D9E3-F569-4250-87E8-C07C51A5AF71}" type="presOf" srcId="{3015EFA0-D1C2-44B4-A36A-6C7496A80918}" destId="{ABEB5AD3-9D70-4F4E-A20B-7A40C3800635}" srcOrd="0" destOrd="0" presId="urn:microsoft.com/office/officeart/2005/8/layout/process4"/>
    <dgm:cxn modelId="{A494ECE8-5012-473D-8F3C-133A532F12F0}" type="presOf" srcId="{45F34A64-0E4B-4ADB-9E0A-828FADFF483D}" destId="{B2818E1A-84D9-4C2A-9C7F-B120B93DBEBE}" srcOrd="1" destOrd="0" presId="urn:microsoft.com/office/officeart/2005/8/layout/process4"/>
    <dgm:cxn modelId="{D7C8A512-0F49-4F19-971E-52596DC400B0}" type="presParOf" srcId="{541EA8B5-3CA1-4310-9D97-53EB12A23C23}" destId="{27443F3D-6A3E-49F5-BA9E-FB0DA95AC116}" srcOrd="0" destOrd="0" presId="urn:microsoft.com/office/officeart/2005/8/layout/process4"/>
    <dgm:cxn modelId="{A17BF5CF-587B-46C5-97C7-D15351D142C9}" type="presParOf" srcId="{27443F3D-6A3E-49F5-BA9E-FB0DA95AC116}" destId="{6D8FF81C-A9AF-4680-9589-EF4B4C75A408}" srcOrd="0" destOrd="0" presId="urn:microsoft.com/office/officeart/2005/8/layout/process4"/>
    <dgm:cxn modelId="{D94693B6-375E-4FF2-9133-824D001B3084}" type="presParOf" srcId="{27443F3D-6A3E-49F5-BA9E-FB0DA95AC116}" destId="{B2818E1A-84D9-4C2A-9C7F-B120B93DBEBE}" srcOrd="1" destOrd="0" presId="urn:microsoft.com/office/officeart/2005/8/layout/process4"/>
    <dgm:cxn modelId="{B5D832FA-8AF0-4CEC-BDFC-BE10A8E4BD38}" type="presParOf" srcId="{27443F3D-6A3E-49F5-BA9E-FB0DA95AC116}" destId="{DCB38455-2225-4A5E-90DE-DEB8F022209F}" srcOrd="2" destOrd="0" presId="urn:microsoft.com/office/officeart/2005/8/layout/process4"/>
    <dgm:cxn modelId="{A4984FCB-916B-494C-829A-09453D693CD7}" type="presParOf" srcId="{DCB38455-2225-4A5E-90DE-DEB8F022209F}" destId="{EE6C5430-BB01-493C-9A71-82D9DCC7EFDF}" srcOrd="0" destOrd="0" presId="urn:microsoft.com/office/officeart/2005/8/layout/process4"/>
    <dgm:cxn modelId="{6B0AFB58-44FA-4F7C-8FBD-9B53BB680AE7}" type="presParOf" srcId="{DCB38455-2225-4A5E-90DE-DEB8F022209F}" destId="{F046B2BB-43DF-472E-B9B5-FFCCF47B280B}" srcOrd="1" destOrd="0" presId="urn:microsoft.com/office/officeart/2005/8/layout/process4"/>
    <dgm:cxn modelId="{FB475598-44CF-43EC-96B5-C75A0196F58F}" type="presParOf" srcId="{541EA8B5-3CA1-4310-9D97-53EB12A23C23}" destId="{68F35421-9DA1-45F7-A1D8-3B471810B50B}" srcOrd="1" destOrd="0" presId="urn:microsoft.com/office/officeart/2005/8/layout/process4"/>
    <dgm:cxn modelId="{EC50E9DA-C1FF-4DB8-900F-E0B5E64D95A4}" type="presParOf" srcId="{541EA8B5-3CA1-4310-9D97-53EB12A23C23}" destId="{BA189CC2-1C30-4162-80DF-7186C290B091}" srcOrd="2" destOrd="0" presId="urn:microsoft.com/office/officeart/2005/8/layout/process4"/>
    <dgm:cxn modelId="{28506DF9-B725-4990-B9FC-03F0E4BB9774}" type="presParOf" srcId="{BA189CC2-1C30-4162-80DF-7186C290B091}" destId="{ABEB5AD3-9D70-4F4E-A20B-7A40C3800635}" srcOrd="0" destOrd="0" presId="urn:microsoft.com/office/officeart/2005/8/layout/process4"/>
    <dgm:cxn modelId="{D9E49AE0-36B3-4A46-A4A2-DA0393FB557A}" type="presParOf" srcId="{BA189CC2-1C30-4162-80DF-7186C290B091}" destId="{BBE72DCC-2880-404B-8605-D1846907358B}" srcOrd="1" destOrd="0" presId="urn:microsoft.com/office/officeart/2005/8/layout/process4"/>
    <dgm:cxn modelId="{39CB1E0B-A946-4C43-B555-71EBBD132FCE}" type="presParOf" srcId="{BA189CC2-1C30-4162-80DF-7186C290B091}" destId="{63CF45C0-A4AC-44A0-980B-F8B044D1C33C}" srcOrd="2" destOrd="0" presId="urn:microsoft.com/office/officeart/2005/8/layout/process4"/>
    <dgm:cxn modelId="{27439440-B6E5-4928-9345-3857E4D46F61}" type="presParOf" srcId="{63CF45C0-A4AC-44A0-980B-F8B044D1C33C}" destId="{97378D83-F28F-46F0-9853-F1A7356F3795}" srcOrd="0" destOrd="0" presId="urn:microsoft.com/office/officeart/2005/8/layout/process4"/>
    <dgm:cxn modelId="{F23DDB37-1129-46B3-B5F5-E5BF7F32C7C9}" type="presParOf" srcId="{63CF45C0-A4AC-44A0-980B-F8B044D1C33C}" destId="{17174236-6CC5-4FE9-8B28-65565B08B6B1}" srcOrd="1" destOrd="0" presId="urn:microsoft.com/office/officeart/2005/8/layout/process4"/>
    <dgm:cxn modelId="{E87D2C2A-0D6D-4DA3-A610-512B05FC52A0}" type="presParOf" srcId="{63CF45C0-A4AC-44A0-980B-F8B044D1C33C}" destId="{110DF279-54C8-4EC2-8851-36D6493EC127}" srcOrd="2" destOrd="0" presId="urn:microsoft.com/office/officeart/2005/8/layout/process4"/>
    <dgm:cxn modelId="{B447B556-7BB2-4A74-85F5-D02F88207577}" type="presParOf" srcId="{63CF45C0-A4AC-44A0-980B-F8B044D1C33C}" destId="{572875A0-D1AA-4C7B-83C5-7E10B27DEFB2}" srcOrd="3" destOrd="0" presId="urn:microsoft.com/office/officeart/2005/8/layout/process4"/>
    <dgm:cxn modelId="{75A1DAF6-8E24-4B49-B51F-8E1558B27F0C}" type="presParOf" srcId="{541EA8B5-3CA1-4310-9D97-53EB12A23C23}" destId="{2BD0E707-465B-4884-98F8-8726AF3138BF}" srcOrd="3" destOrd="0" presId="urn:microsoft.com/office/officeart/2005/8/layout/process4"/>
    <dgm:cxn modelId="{598282AC-D13F-4373-88F6-F29BE558578F}" type="presParOf" srcId="{541EA8B5-3CA1-4310-9D97-53EB12A23C23}" destId="{F04AB0D5-8267-45BE-BF23-C15D682B54F9}" srcOrd="4" destOrd="0" presId="urn:microsoft.com/office/officeart/2005/8/layout/process4"/>
    <dgm:cxn modelId="{D48EAF6F-24D4-40B4-933A-323A39740DD1}" type="presParOf" srcId="{F04AB0D5-8267-45BE-BF23-C15D682B54F9}" destId="{16087060-5D6E-4C83-B6A3-107C4D3C0A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18E1A-84D9-4C2A-9C7F-B120B93DBEBE}">
      <dsp:nvSpPr>
        <dsp:cNvPr id="0" name=""/>
        <dsp:cNvSpPr/>
      </dsp:nvSpPr>
      <dsp:spPr>
        <a:xfrm>
          <a:off x="0" y="3543281"/>
          <a:ext cx="9060070" cy="1162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Committee of TCCAO members reviews applicants based on rubric</a:t>
          </a:r>
        </a:p>
      </dsp:txBody>
      <dsp:txXfrm>
        <a:off x="0" y="3543281"/>
        <a:ext cx="9060070" cy="628011"/>
      </dsp:txXfrm>
    </dsp:sp>
    <dsp:sp modelId="{EE6C5430-BB01-493C-9A71-82D9DCC7EFDF}">
      <dsp:nvSpPr>
        <dsp:cNvPr id="0" name=""/>
        <dsp:cNvSpPr/>
      </dsp:nvSpPr>
      <dsp:spPr>
        <a:xfrm>
          <a:off x="0" y="4148033"/>
          <a:ext cx="4530034" cy="5349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Select 1-3 participants each year per institution</a:t>
          </a:r>
        </a:p>
      </dsp:txBody>
      <dsp:txXfrm>
        <a:off x="0" y="4148033"/>
        <a:ext cx="4530034" cy="534972"/>
      </dsp:txXfrm>
    </dsp:sp>
    <dsp:sp modelId="{F046B2BB-43DF-472E-B9B5-FFCCF47B280B}">
      <dsp:nvSpPr>
        <dsp:cNvPr id="0" name=""/>
        <dsp:cNvSpPr/>
      </dsp:nvSpPr>
      <dsp:spPr>
        <a:xfrm>
          <a:off x="4530035" y="4148033"/>
          <a:ext cx="4530034" cy="5349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Give formative feedback</a:t>
          </a:r>
        </a:p>
      </dsp:txBody>
      <dsp:txXfrm>
        <a:off x="4530035" y="4148033"/>
        <a:ext cx="4530034" cy="534972"/>
      </dsp:txXfrm>
    </dsp:sp>
    <dsp:sp modelId="{BBE72DCC-2880-404B-8605-D1846907358B}">
      <dsp:nvSpPr>
        <dsp:cNvPr id="0" name=""/>
        <dsp:cNvSpPr/>
      </dsp:nvSpPr>
      <dsp:spPr>
        <a:xfrm rot="10800000">
          <a:off x="0" y="1772056"/>
          <a:ext cx="9060070" cy="178866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Submit completed nominations</a:t>
          </a:r>
        </a:p>
      </dsp:txBody>
      <dsp:txXfrm rot="-10800000">
        <a:off x="0" y="1772056"/>
        <a:ext cx="9060070" cy="627823"/>
      </dsp:txXfrm>
    </dsp:sp>
    <dsp:sp modelId="{97378D83-F28F-46F0-9853-F1A7356F3795}">
      <dsp:nvSpPr>
        <dsp:cNvPr id="0" name=""/>
        <dsp:cNvSpPr/>
      </dsp:nvSpPr>
      <dsp:spPr>
        <a:xfrm>
          <a:off x="0" y="2399879"/>
          <a:ext cx="2265017" cy="5348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Vita</a:t>
          </a:r>
        </a:p>
      </dsp:txBody>
      <dsp:txXfrm>
        <a:off x="0" y="2399879"/>
        <a:ext cx="2265017" cy="534812"/>
      </dsp:txXfrm>
    </dsp:sp>
    <dsp:sp modelId="{17174236-6CC5-4FE9-8B28-65565B08B6B1}">
      <dsp:nvSpPr>
        <dsp:cNvPr id="0" name=""/>
        <dsp:cNvSpPr/>
      </dsp:nvSpPr>
      <dsp:spPr>
        <a:xfrm>
          <a:off x="2265017" y="2399879"/>
          <a:ext cx="2265017" cy="5348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Application Form</a:t>
          </a:r>
        </a:p>
      </dsp:txBody>
      <dsp:txXfrm>
        <a:off x="2265017" y="2399879"/>
        <a:ext cx="2265017" cy="534812"/>
      </dsp:txXfrm>
    </dsp:sp>
    <dsp:sp modelId="{110DF279-54C8-4EC2-8851-36D6493EC127}">
      <dsp:nvSpPr>
        <dsp:cNvPr id="0" name=""/>
        <dsp:cNvSpPr/>
      </dsp:nvSpPr>
      <dsp:spPr>
        <a:xfrm>
          <a:off x="4530035" y="2399879"/>
          <a:ext cx="2265017" cy="5348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Written response to prompt</a:t>
          </a:r>
        </a:p>
      </dsp:txBody>
      <dsp:txXfrm>
        <a:off x="4530035" y="2399879"/>
        <a:ext cx="2265017" cy="534812"/>
      </dsp:txXfrm>
    </dsp:sp>
    <dsp:sp modelId="{572875A0-D1AA-4C7B-83C5-7E10B27DEFB2}">
      <dsp:nvSpPr>
        <dsp:cNvPr id="0" name=""/>
        <dsp:cNvSpPr/>
      </dsp:nvSpPr>
      <dsp:spPr>
        <a:xfrm>
          <a:off x="6795052" y="2399879"/>
          <a:ext cx="2265017" cy="5348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Letter of recommendation/nomination</a:t>
          </a:r>
        </a:p>
      </dsp:txBody>
      <dsp:txXfrm>
        <a:off x="6795052" y="2399879"/>
        <a:ext cx="2265017" cy="534812"/>
      </dsp:txXfrm>
    </dsp:sp>
    <dsp:sp modelId="{16087060-5D6E-4C83-B6A3-107C4D3C0A7F}">
      <dsp:nvSpPr>
        <dsp:cNvPr id="0" name=""/>
        <dsp:cNvSpPr/>
      </dsp:nvSpPr>
      <dsp:spPr>
        <a:xfrm rot="10800000">
          <a:off x="0" y="0"/>
          <a:ext cx="9060070" cy="178866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Institutional executive leaders nominate aspiring leaders</a:t>
          </a:r>
        </a:p>
      </dsp:txBody>
      <dsp:txXfrm rot="10800000">
        <a:off x="0" y="0"/>
        <a:ext cx="9060070" cy="1162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69516-00A5-CC41-8C70-07D1BF2F185B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38C4E-EB6C-084B-938C-D73001D9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86" y="1122363"/>
            <a:ext cx="6389225" cy="2387600"/>
          </a:xfrm>
        </p:spPr>
        <p:txBody>
          <a:bodyPr anchor="b"/>
          <a:lstStyle>
            <a:lvl1pPr algn="l">
              <a:defRPr sz="6000" b="1"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86" y="3613613"/>
            <a:ext cx="638922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76757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549" y="365125"/>
            <a:ext cx="10416251" cy="1325563"/>
          </a:xfrm>
        </p:spPr>
        <p:txBody>
          <a:bodyPr/>
          <a:lstStyle>
            <a:lvl1pPr>
              <a:defRPr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49" y="1825625"/>
            <a:ext cx="10416251" cy="4351338"/>
          </a:xfrm>
        </p:spPr>
        <p:txBody>
          <a:bodyPr/>
          <a:lstStyle>
            <a:lvl1pPr>
              <a:defRPr>
                <a:solidFill>
                  <a:srgbClr val="767575"/>
                </a:solidFill>
              </a:defRPr>
            </a:lvl1pPr>
            <a:lvl2pPr>
              <a:defRPr>
                <a:solidFill>
                  <a:srgbClr val="767575"/>
                </a:solidFill>
              </a:defRPr>
            </a:lvl2pPr>
            <a:lvl3pPr>
              <a:defRPr>
                <a:solidFill>
                  <a:srgbClr val="767575"/>
                </a:solidFill>
              </a:defRPr>
            </a:lvl3pPr>
            <a:lvl4pPr>
              <a:defRPr>
                <a:solidFill>
                  <a:srgbClr val="767575"/>
                </a:solidFill>
              </a:defRPr>
            </a:lvl4pPr>
            <a:lvl5pPr>
              <a:defRPr>
                <a:solidFill>
                  <a:srgbClr val="7675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67575"/>
                </a:solidFill>
              </a:defRPr>
            </a:lvl1pPr>
            <a:lvl2pPr>
              <a:defRPr>
                <a:solidFill>
                  <a:srgbClr val="767575"/>
                </a:solidFill>
              </a:defRPr>
            </a:lvl2pPr>
            <a:lvl3pPr>
              <a:defRPr>
                <a:solidFill>
                  <a:srgbClr val="767575"/>
                </a:solidFill>
              </a:defRPr>
            </a:lvl3pPr>
            <a:lvl4pPr>
              <a:defRPr>
                <a:solidFill>
                  <a:srgbClr val="767575"/>
                </a:solidFill>
              </a:defRPr>
            </a:lvl4pPr>
            <a:lvl5pPr>
              <a:defRPr>
                <a:solidFill>
                  <a:srgbClr val="7675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67575"/>
                </a:solidFill>
              </a:defRPr>
            </a:lvl1pPr>
            <a:lvl2pPr>
              <a:defRPr>
                <a:solidFill>
                  <a:srgbClr val="767575"/>
                </a:solidFill>
              </a:defRPr>
            </a:lvl2pPr>
            <a:lvl3pPr>
              <a:defRPr>
                <a:solidFill>
                  <a:srgbClr val="767575"/>
                </a:solidFill>
              </a:defRPr>
            </a:lvl3pPr>
            <a:lvl4pPr>
              <a:defRPr>
                <a:solidFill>
                  <a:srgbClr val="767575"/>
                </a:solidFill>
              </a:defRPr>
            </a:lvl4pPr>
            <a:lvl5pPr>
              <a:defRPr>
                <a:solidFill>
                  <a:srgbClr val="7675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76757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05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675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767575"/>
                </a:solidFill>
              </a:defRPr>
            </a:lvl1pPr>
            <a:lvl2pPr>
              <a:defRPr>
                <a:solidFill>
                  <a:srgbClr val="767575"/>
                </a:solidFill>
              </a:defRPr>
            </a:lvl2pPr>
            <a:lvl3pPr>
              <a:defRPr>
                <a:solidFill>
                  <a:srgbClr val="767575"/>
                </a:solidFill>
              </a:defRPr>
            </a:lvl3pPr>
            <a:lvl4pPr>
              <a:defRPr>
                <a:solidFill>
                  <a:srgbClr val="767575"/>
                </a:solidFill>
              </a:defRPr>
            </a:lvl4pPr>
            <a:lvl5pPr>
              <a:defRPr>
                <a:solidFill>
                  <a:srgbClr val="7675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rgbClr val="7675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767575"/>
                </a:solidFill>
              </a:defRPr>
            </a:lvl1pPr>
            <a:lvl2pPr>
              <a:defRPr>
                <a:solidFill>
                  <a:srgbClr val="767575"/>
                </a:solidFill>
              </a:defRPr>
            </a:lvl2pPr>
            <a:lvl3pPr>
              <a:defRPr>
                <a:solidFill>
                  <a:srgbClr val="767575"/>
                </a:solidFill>
              </a:defRPr>
            </a:lvl3pPr>
            <a:lvl4pPr>
              <a:defRPr>
                <a:solidFill>
                  <a:srgbClr val="767575"/>
                </a:solidFill>
              </a:defRPr>
            </a:lvl4pPr>
            <a:lvl5pPr>
              <a:defRPr>
                <a:solidFill>
                  <a:srgbClr val="7675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4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41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767575"/>
                </a:solidFill>
              </a:defRPr>
            </a:lvl1pPr>
            <a:lvl2pPr>
              <a:defRPr sz="2800">
                <a:solidFill>
                  <a:srgbClr val="767575"/>
                </a:solidFill>
              </a:defRPr>
            </a:lvl2pPr>
            <a:lvl3pPr>
              <a:defRPr sz="2400">
                <a:solidFill>
                  <a:srgbClr val="767575"/>
                </a:solidFill>
              </a:defRPr>
            </a:lvl3pPr>
            <a:lvl4pPr>
              <a:defRPr sz="2000">
                <a:solidFill>
                  <a:srgbClr val="767575"/>
                </a:solidFill>
              </a:defRPr>
            </a:lvl4pPr>
            <a:lvl5pPr>
              <a:defRPr sz="2000">
                <a:solidFill>
                  <a:srgbClr val="76757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76757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6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535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76757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05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C6F74-6576-B646-8488-B1C8FADA120E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EF9A8-9EAE-9942-BEF6-E71D0521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4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85" y="405296"/>
            <a:ext cx="11546879" cy="23876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Supporting and Developing Faculty and Staff: A History and Vision for TALA</a:t>
            </a:r>
            <a:endParaRPr lang="en-US" dirty="0">
              <a:solidFill>
                <a:srgbClr val="25356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1763" y="3156685"/>
            <a:ext cx="6389225" cy="223428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767575"/>
                </a:solidFill>
              </a:rPr>
              <a:t>Christopher Maynard, PhD</a:t>
            </a:r>
          </a:p>
          <a:p>
            <a:r>
              <a:rPr lang="en-US" dirty="0"/>
              <a:t>Vice Provost</a:t>
            </a:r>
          </a:p>
          <a:p>
            <a:r>
              <a:rPr lang="en-US" dirty="0">
                <a:solidFill>
                  <a:srgbClr val="767575"/>
                </a:solidFill>
              </a:rPr>
              <a:t>Sam Houston State University</a:t>
            </a:r>
          </a:p>
          <a:p>
            <a:endParaRPr lang="en-US" dirty="0"/>
          </a:p>
          <a:p>
            <a:r>
              <a:rPr lang="en-US" dirty="0">
                <a:solidFill>
                  <a:srgbClr val="767575"/>
                </a:solidFill>
              </a:rPr>
              <a:t>President</a:t>
            </a:r>
          </a:p>
          <a:p>
            <a:r>
              <a:rPr lang="en-US" dirty="0">
                <a:solidFill>
                  <a:srgbClr val="767575"/>
                </a:solidFill>
              </a:rPr>
              <a:t>Texas Council of Chief Academic Officers (TCCAO)</a:t>
            </a: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2375B87-44F2-E846-AF41-B741C5BA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07" y="3156685"/>
            <a:ext cx="1595915" cy="22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3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44978"/>
            <a:ext cx="8994421" cy="51154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Articulate expectations for Academy, goals, and initial abilities</a:t>
            </a:r>
          </a:p>
          <a:p>
            <a:r>
              <a:rPr lang="en-US" dirty="0"/>
              <a:t>Define personal philosophy of leadership</a:t>
            </a:r>
          </a:p>
          <a:p>
            <a:r>
              <a:rPr lang="en-US" dirty="0"/>
              <a:t>Effectively resolve conflicts</a:t>
            </a:r>
          </a:p>
          <a:p>
            <a:r>
              <a:rPr lang="en-US" dirty="0"/>
              <a:t>Articulate a philosophy and plan for improving teaching and learning at their institution</a:t>
            </a:r>
          </a:p>
          <a:p>
            <a:r>
              <a:rPr lang="en-US" dirty="0"/>
              <a:t>Ability to evaluate faculty and staff and refine policies for tenure, promotion, and evaluation</a:t>
            </a:r>
          </a:p>
          <a:p>
            <a:r>
              <a:rPr lang="en-US" dirty="0"/>
              <a:t>Articulate a philosophy and plan for enhancing discourses of diversity, cultural responsiveness, ethical leadership, and self-awareness</a:t>
            </a:r>
          </a:p>
          <a:p>
            <a:r>
              <a:rPr lang="en-US" dirty="0"/>
              <a:t>Articulate a philosophy and plan for the use of evidence in decision-making</a:t>
            </a:r>
          </a:p>
          <a:p>
            <a:r>
              <a:rPr lang="en-US" dirty="0"/>
              <a:t>Plan for student activism, support free speech, and respond to protests</a:t>
            </a:r>
          </a:p>
          <a:p>
            <a:r>
              <a:rPr lang="en-US" dirty="0"/>
              <a:t>Respond to federal and state regulations</a:t>
            </a:r>
          </a:p>
          <a:p>
            <a:r>
              <a:rPr lang="en-US" dirty="0"/>
              <a:t>Maintain system of campus safety and crisis responsiveness</a:t>
            </a:r>
          </a:p>
          <a:p>
            <a:r>
              <a:rPr lang="en-US" dirty="0"/>
              <a:t>Further explore knowledge, skills, and dispositions needed for academic 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8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3929" y="365125"/>
            <a:ext cx="10589871" cy="1325563"/>
          </a:xfrm>
        </p:spPr>
        <p:txBody>
          <a:bodyPr/>
          <a:lstStyle/>
          <a:p>
            <a:r>
              <a:rPr lang="en-US" dirty="0"/>
              <a:t>Timeline: </a:t>
            </a:r>
            <a:br>
              <a:rPr lang="en-US" dirty="0"/>
            </a:br>
            <a:r>
              <a:rPr lang="en-US" dirty="0"/>
              <a:t>Texas Academic Leadership Academy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3929" y="1825625"/>
            <a:ext cx="10589871" cy="4351338"/>
          </a:xfrm>
        </p:spPr>
        <p:txBody>
          <a:bodyPr/>
          <a:lstStyle/>
          <a:p>
            <a:r>
              <a:rPr lang="en-US" dirty="0"/>
              <a:t>Fall 2017: TCCAO formed a committee and invited applications for the development for a state-wide leadership academy focused on higher education.</a:t>
            </a:r>
          </a:p>
          <a:p>
            <a:r>
              <a:rPr lang="en-US" dirty="0"/>
              <a:t>January 12, 2018: Stacey Edmonson, Matt Fuller, and Chris Maynard from Sam Houston State University presented plan to TCCAO.</a:t>
            </a:r>
          </a:p>
          <a:p>
            <a:r>
              <a:rPr lang="en-US" dirty="0"/>
              <a:t>2018-19: Cohort 1</a:t>
            </a:r>
          </a:p>
          <a:p>
            <a:r>
              <a:rPr lang="en-US" dirty="0">
                <a:solidFill>
                  <a:srgbClr val="767575"/>
                </a:solidFill>
              </a:rPr>
              <a:t>2019-20: Cohort 2</a:t>
            </a:r>
          </a:p>
          <a:p>
            <a:r>
              <a:rPr lang="en-US" dirty="0"/>
              <a:t>2020-21: Cohort 3</a:t>
            </a:r>
            <a:endParaRPr lang="en-US" dirty="0">
              <a:solidFill>
                <a:srgbClr val="76757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1B60F-13C1-074D-9439-463B36326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833" y="4339534"/>
            <a:ext cx="2908986" cy="14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0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Leadership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959" y="1674055"/>
            <a:ext cx="8596668" cy="4417256"/>
          </a:xfrm>
        </p:spPr>
        <p:txBody>
          <a:bodyPr>
            <a:noAutofit/>
          </a:bodyPr>
          <a:lstStyle/>
          <a:p>
            <a:r>
              <a:rPr lang="en-US" sz="2800" dirty="0"/>
              <a:t>The capacity to wear many “hats”</a:t>
            </a:r>
          </a:p>
          <a:p>
            <a:pPr lvl="1"/>
            <a:r>
              <a:rPr lang="en-US" sz="2400" dirty="0"/>
              <a:t>Diverse student bodies</a:t>
            </a:r>
          </a:p>
          <a:p>
            <a:pPr lvl="1"/>
            <a:r>
              <a:rPr lang="en-US" sz="2400" dirty="0"/>
              <a:t>Securing campus environments</a:t>
            </a:r>
          </a:p>
          <a:p>
            <a:pPr lvl="1"/>
            <a:r>
              <a:rPr lang="en-US" sz="2400" dirty="0"/>
              <a:t>Demonstrating efficacy of program</a:t>
            </a:r>
          </a:p>
          <a:p>
            <a:pPr lvl="1"/>
            <a:r>
              <a:rPr lang="en-US" sz="2400" dirty="0"/>
              <a:t>Coping with legal issues </a:t>
            </a:r>
          </a:p>
          <a:p>
            <a:pPr lvl="1"/>
            <a:r>
              <a:rPr lang="en-US" sz="2400" dirty="0"/>
              <a:t>Organizational situations</a:t>
            </a:r>
          </a:p>
          <a:p>
            <a:r>
              <a:rPr lang="en-US" sz="2800" dirty="0"/>
              <a:t>Experts in teaching, research, and service…but not leadership</a:t>
            </a:r>
          </a:p>
          <a:p>
            <a:r>
              <a:rPr lang="en-US" sz="2800" dirty="0"/>
              <a:t>Needs of Texas Higher Education: 60X30 </a:t>
            </a:r>
          </a:p>
        </p:txBody>
      </p:sp>
    </p:spTree>
    <p:extLst>
      <p:ext uri="{BB962C8B-B14F-4D97-AF65-F5344CB8AC3E}">
        <p14:creationId xmlns:p14="http://schemas.microsoft.com/office/powerpoint/2010/main" val="255612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42" y="1496987"/>
            <a:ext cx="8596668" cy="4564254"/>
          </a:xfrm>
        </p:spPr>
        <p:txBody>
          <a:bodyPr>
            <a:normAutofit/>
          </a:bodyPr>
          <a:lstStyle/>
          <a:p>
            <a:r>
              <a:rPr lang="en-US" sz="3600" dirty="0"/>
              <a:t>Develop high potential academic leaders</a:t>
            </a:r>
          </a:p>
          <a:p>
            <a:r>
              <a:rPr lang="en-US" sz="3600" dirty="0"/>
              <a:t>Offer an in-depth and interactive understanding of university leadership</a:t>
            </a:r>
          </a:p>
          <a:p>
            <a:r>
              <a:rPr lang="en-US" sz="3600" dirty="0"/>
              <a:t>Develop statewide capacity for effective leadership </a:t>
            </a:r>
          </a:p>
          <a:p>
            <a:r>
              <a:rPr lang="en-US" sz="3600" dirty="0"/>
              <a:t>Do this in a cost-effective manner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8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Beliefs and Values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90870"/>
            <a:ext cx="10577117" cy="468133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State-wide, far-reaching effort that includes representatives and voices from all forms of higher education in the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Focus on the unique needs of Texas’ higher education systems (60x30)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Active learning experience for participants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Practical applications and research familiarity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Founded upon sound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Effective mentoring is a powerful tool for enhancing leaders’ capacities for leading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and enhance leaders’ capacities to apply what they have learned</a:t>
            </a:r>
          </a:p>
        </p:txBody>
      </p:sp>
    </p:spTree>
    <p:extLst>
      <p:ext uri="{BB962C8B-B14F-4D97-AF65-F5344CB8AC3E}">
        <p14:creationId xmlns:p14="http://schemas.microsoft.com/office/powerpoint/2010/main" val="77427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7447"/>
            <a:ext cx="8596668" cy="4493916"/>
          </a:xfrm>
        </p:spPr>
        <p:txBody>
          <a:bodyPr>
            <a:normAutofit/>
          </a:bodyPr>
          <a:lstStyle/>
          <a:p>
            <a:r>
              <a:rPr lang="en-US" sz="2400" dirty="0"/>
              <a:t>Conflict resolution</a:t>
            </a:r>
          </a:p>
          <a:p>
            <a:r>
              <a:rPr lang="en-US" sz="2400" dirty="0"/>
              <a:t>Evaluating personnel</a:t>
            </a:r>
          </a:p>
          <a:p>
            <a:r>
              <a:rPr lang="en-US" sz="2400" dirty="0"/>
              <a:t>Enhancing teaching, learning, online learning, and innovation</a:t>
            </a:r>
          </a:p>
          <a:p>
            <a:r>
              <a:rPr lang="en-US" sz="2400" dirty="0"/>
              <a:t>Budgeting and finance</a:t>
            </a:r>
          </a:p>
          <a:p>
            <a:r>
              <a:rPr lang="en-US" sz="2400" dirty="0"/>
              <a:t>Strategic planning</a:t>
            </a:r>
          </a:p>
          <a:p>
            <a:r>
              <a:rPr lang="en-US" sz="2400" dirty="0"/>
              <a:t>Diversity and cultural responsiveness</a:t>
            </a:r>
          </a:p>
          <a:p>
            <a:r>
              <a:rPr lang="en-US" sz="2400" dirty="0"/>
              <a:t>Assessment</a:t>
            </a:r>
          </a:p>
          <a:p>
            <a:r>
              <a:rPr lang="en-US" sz="2400" dirty="0"/>
              <a:t>Accreditation</a:t>
            </a:r>
          </a:p>
          <a:p>
            <a:r>
              <a:rPr lang="en-US" sz="2400" dirty="0"/>
              <a:t>Student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6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4055"/>
            <a:ext cx="8596668" cy="4367307"/>
          </a:xfrm>
        </p:spPr>
        <p:txBody>
          <a:bodyPr>
            <a:normAutofit/>
          </a:bodyPr>
          <a:lstStyle/>
          <a:p>
            <a:r>
              <a:rPr lang="en-US" sz="4000" dirty="0"/>
              <a:t>On-site meetings</a:t>
            </a:r>
          </a:p>
          <a:p>
            <a:r>
              <a:rPr lang="en-US" sz="4000" dirty="0"/>
              <a:t>Individual campus mentoring</a:t>
            </a:r>
          </a:p>
          <a:p>
            <a:r>
              <a:rPr lang="en-US" sz="4000" dirty="0"/>
              <a:t>Interactive online synchronous and asynchronous interactions</a:t>
            </a:r>
          </a:p>
          <a:p>
            <a:r>
              <a:rPr lang="en-US" sz="4000" dirty="0"/>
              <a:t>Guided readings</a:t>
            </a:r>
          </a:p>
        </p:txBody>
      </p:sp>
    </p:spTree>
    <p:extLst>
      <p:ext uri="{BB962C8B-B14F-4D97-AF65-F5344CB8AC3E}">
        <p14:creationId xmlns:p14="http://schemas.microsoft.com/office/powerpoint/2010/main" val="253259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Selection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82643" y="1690688"/>
          <a:ext cx="9060070" cy="470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70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34905"/>
            <a:ext cx="10577117" cy="4896321"/>
          </a:xfrm>
        </p:spPr>
        <p:txBody>
          <a:bodyPr>
            <a:noAutofit/>
          </a:bodyPr>
          <a:lstStyle/>
          <a:p>
            <a:r>
              <a:rPr lang="en-US" dirty="0"/>
              <a:t>Mentoring</a:t>
            </a:r>
          </a:p>
          <a:p>
            <a:pPr lvl="1"/>
            <a:r>
              <a:rPr lang="en-US" sz="2800" dirty="0"/>
              <a:t>Fellows will have a mentor from their campus and a mentor from another campus based upon individual career path and goals</a:t>
            </a:r>
          </a:p>
          <a:p>
            <a:pPr lvl="1"/>
            <a:r>
              <a:rPr lang="en-US" sz="2800" dirty="0"/>
              <a:t>Five Mentor/Mentee “check ins” to discuss goals, challenges, and future direction</a:t>
            </a:r>
          </a:p>
          <a:p>
            <a:r>
              <a:rPr lang="en-US" dirty="0"/>
              <a:t>Individual Leadership Development Plans (ILDP)</a:t>
            </a:r>
          </a:p>
          <a:p>
            <a:pPr lvl="1"/>
            <a:r>
              <a:rPr lang="en-US" sz="2800" dirty="0"/>
              <a:t>Each participant will develop a personal plan</a:t>
            </a:r>
          </a:p>
          <a:p>
            <a:pPr lvl="1"/>
            <a:r>
              <a:rPr lang="en-US" sz="2800" dirty="0"/>
              <a:t>Includes personal goals, experience gaps, desired experiences, timeline, and reflections</a:t>
            </a:r>
          </a:p>
          <a:p>
            <a:r>
              <a:rPr lang="en-US" dirty="0"/>
              <a:t>Portfolio </a:t>
            </a:r>
          </a:p>
          <a:p>
            <a:pPr lvl="1"/>
            <a:r>
              <a:rPr lang="en-US" sz="2800" dirty="0"/>
              <a:t>Fellows will each create a Leadership Reflective Portfolio</a:t>
            </a:r>
          </a:p>
          <a:p>
            <a:pPr lvl="1"/>
            <a:r>
              <a:rPr lang="en-US" sz="2800" dirty="0"/>
              <a:t>Include activities from individual institutions based on common topics</a:t>
            </a:r>
          </a:p>
        </p:txBody>
      </p:sp>
    </p:spTree>
    <p:extLst>
      <p:ext uri="{BB962C8B-B14F-4D97-AF65-F5344CB8AC3E}">
        <p14:creationId xmlns:p14="http://schemas.microsoft.com/office/powerpoint/2010/main" val="246021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SU">
      <a:dk1>
        <a:srgbClr val="004990"/>
      </a:dk1>
      <a:lt1>
        <a:srgbClr val="FFFFFF"/>
      </a:lt1>
      <a:dk2>
        <a:srgbClr val="807F83"/>
      </a:dk2>
      <a:lt2>
        <a:srgbClr val="E7E6E6"/>
      </a:lt2>
      <a:accent1>
        <a:srgbClr val="F78E1E"/>
      </a:accent1>
      <a:accent2>
        <a:srgbClr val="589BBE"/>
      </a:accent2>
      <a:accent3>
        <a:srgbClr val="003A63"/>
      </a:accent3>
      <a:accent4>
        <a:srgbClr val="6CADDF"/>
      </a:accent4>
      <a:accent5>
        <a:srgbClr val="6CB353"/>
      </a:accent5>
      <a:accent6>
        <a:srgbClr val="BCD6CD"/>
      </a:accent6>
      <a:hlink>
        <a:srgbClr val="004990"/>
      </a:hlink>
      <a:folHlink>
        <a:srgbClr val="589BB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SU_White_Template" id="{21A08574-3B87-3944-B95E-B56A8F850357}" vid="{E3A5C884-7443-F241-A545-7F9158D36A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540</Words>
  <Application>Microsoft Macintosh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Adobe Garamond Pro</vt:lpstr>
      <vt:lpstr>Arial</vt:lpstr>
      <vt:lpstr>Calibri</vt:lpstr>
      <vt:lpstr>Helvetica</vt:lpstr>
      <vt:lpstr>Office Theme</vt:lpstr>
      <vt:lpstr>Supporting and Developing Faculty and Staff: A History and Vision for TALA</vt:lpstr>
      <vt:lpstr>Timeline:  Texas Academic Leadership Academy </vt:lpstr>
      <vt:lpstr>Need for Leadership Development</vt:lpstr>
      <vt:lpstr>Purpose </vt:lpstr>
      <vt:lpstr>Beliefs and Values </vt:lpstr>
      <vt:lpstr>Curriculum </vt:lpstr>
      <vt:lpstr>Delivery</vt:lpstr>
      <vt:lpstr>Participant Selection </vt:lpstr>
      <vt:lpstr>Participant Outcomes</vt:lpstr>
      <vt:lpstr>Learning Outcomes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SHSU Presentation</dc:title>
  <dc:creator>Maynard, Christopher</dc:creator>
  <cp:lastModifiedBy>Maynard, Christopher</cp:lastModifiedBy>
  <cp:revision>7</cp:revision>
  <cp:lastPrinted>2020-08-05T21:18:31Z</cp:lastPrinted>
  <dcterms:created xsi:type="dcterms:W3CDTF">2020-08-05T18:51:05Z</dcterms:created>
  <dcterms:modified xsi:type="dcterms:W3CDTF">2020-08-05T21:24:04Z</dcterms:modified>
</cp:coreProperties>
</file>