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6" r:id="rId4"/>
  </p:sldMasterIdLst>
  <p:notesMasterIdLst>
    <p:notesMasterId r:id="rId46"/>
  </p:notesMasterIdLst>
  <p:sldIdLst>
    <p:sldId id="256" r:id="rId5"/>
    <p:sldId id="310" r:id="rId6"/>
    <p:sldId id="317" r:id="rId7"/>
    <p:sldId id="312" r:id="rId8"/>
    <p:sldId id="319" r:id="rId9"/>
    <p:sldId id="321" r:id="rId10"/>
    <p:sldId id="325" r:id="rId11"/>
    <p:sldId id="326" r:id="rId12"/>
    <p:sldId id="327" r:id="rId13"/>
    <p:sldId id="332" r:id="rId14"/>
    <p:sldId id="334" r:id="rId15"/>
    <p:sldId id="328" r:id="rId16"/>
    <p:sldId id="329" r:id="rId17"/>
    <p:sldId id="330" r:id="rId18"/>
    <p:sldId id="318" r:id="rId19"/>
    <p:sldId id="259" r:id="rId20"/>
    <p:sldId id="260" r:id="rId21"/>
    <p:sldId id="340" r:id="rId22"/>
    <p:sldId id="341" r:id="rId23"/>
    <p:sldId id="265" r:id="rId24"/>
    <p:sldId id="335" r:id="rId25"/>
    <p:sldId id="336" r:id="rId26"/>
    <p:sldId id="338" r:id="rId27"/>
    <p:sldId id="339" r:id="rId28"/>
    <p:sldId id="342" r:id="rId29"/>
    <p:sldId id="354" r:id="rId30"/>
    <p:sldId id="344" r:id="rId31"/>
    <p:sldId id="345" r:id="rId32"/>
    <p:sldId id="346" r:id="rId33"/>
    <p:sldId id="347" r:id="rId34"/>
    <p:sldId id="348" r:id="rId35"/>
    <p:sldId id="343" r:id="rId36"/>
    <p:sldId id="349" r:id="rId37"/>
    <p:sldId id="352" r:id="rId38"/>
    <p:sldId id="353" r:id="rId39"/>
    <p:sldId id="351" r:id="rId40"/>
    <p:sldId id="355" r:id="rId41"/>
    <p:sldId id="356" r:id="rId42"/>
    <p:sldId id="313" r:id="rId43"/>
    <p:sldId id="314" r:id="rId44"/>
    <p:sldId id="315" r:id="rId45"/>
  </p:sldIdLst>
  <p:sldSz cx="9144000" cy="5143500" type="screen16x9"/>
  <p:notesSz cx="7315200" cy="9601200"/>
  <p:embeddedFontLst>
    <p:embeddedFont>
      <p:font typeface="Anaheim" panose="020B0604020202020204" charset="0"/>
      <p:regular r:id="rId47"/>
    </p:embeddedFont>
    <p:embeddedFont>
      <p:font typeface="Bahiana" panose="020B0604020202020204" charset="0"/>
      <p:regular r:id="rId48"/>
    </p:embeddedFont>
    <p:embeddedFont>
      <p:font typeface="Fira Sans Extra Condensed Medium" panose="020B0604020202020204" charset="0"/>
      <p:regular r:id="rId49"/>
      <p:bold r:id="rId50"/>
      <p:italic r:id="rId51"/>
      <p:boldItalic r:id="rId52"/>
    </p:embeddedFont>
    <p:embeddedFont>
      <p:font typeface="Saira SemiCondensed Medium" panose="020B0604020202020204" charset="0"/>
      <p:regular r:id="rId53"/>
      <p:bold r:id="rId54"/>
    </p:embeddedFont>
    <p:embeddedFont>
      <p:font typeface="Saira SemiCondensed SemiBold" panose="020B0604020202020204" charset="0"/>
      <p:regular r:id="rId55"/>
      <p:bold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C45EBD-4346-4906-99F0-1AF49267B75F}">
  <a:tblStyle styleId="{50C45EBD-4346-4906-99F0-1AF49267B75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4" autoAdjust="0"/>
    <p:restoredTop sz="71888" autoAdjust="0"/>
  </p:normalViewPr>
  <p:slideViewPr>
    <p:cSldViewPr snapToGrid="0">
      <p:cViewPr varScale="1">
        <p:scale>
          <a:sx n="108" d="100"/>
          <a:sy n="108" d="100"/>
        </p:scale>
        <p:origin x="14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nsidehighered.com/views/2020/03/10/how-universities-singapore-which-previously-dealt-sars-epidemic-are-handl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tionalarchives.gov.uk/education/resources/great-plague/source-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ailytarheel.com/article/2020/03/spanish-flu-1918-0317"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elon.edu/u/news/2020/03/24/weve-been-here-before-elon-the-spanish-flu-of-1918/"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714ab38a4c_0_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714ab38a4c_0_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be81bf08b_0_120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be81bf08b_0_1201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See there are protocols in place for things like menegitis, the flu, or MRSA.  Now before anyone says, yeah but COVID is not like those.  You’re right.  But if you allow that to anesthetize you to the lessons</a:t>
            </a:r>
            <a:r>
              <a:rPr lang="en-US" baseline="0" dirty="0"/>
              <a:t> you can learn from those outbreaks for this one, you’ve missed the point of this discussion.  There are protocols we can draw on to make decisions and many of you already have experience with these issues.  Don’t buy into the notion of false dichotomies; that this is a problem completely unlike anything you’ve faced before.  Doing so will cut your courage and ability to respond.   IN fact, the Homeland security council directly lists college leadership as critical to the response toa national influenza pandemic in its 2006 pandemic response plan.</a:t>
            </a:r>
          </a:p>
          <a:p>
            <a:pPr marL="0" indent="0">
              <a:buNone/>
            </a:pPr>
            <a:endParaRPr lang="en-US" baseline="0" dirty="0"/>
          </a:p>
          <a:p>
            <a:pPr marL="0" indent="0">
              <a:buNone/>
            </a:pPr>
            <a:r>
              <a:rPr lang="en-US" sz="1200" dirty="0"/>
              <a:t>After the 2003 SARS epidemic, one </a:t>
            </a:r>
            <a:r>
              <a:rPr lang="en-US" sz="1200" dirty="0">
                <a:hlinkClick r:id="rId3"/>
              </a:rPr>
              <a:t>Singapore university</a:t>
            </a:r>
            <a:r>
              <a:rPr lang="en-US" sz="1200" dirty="0"/>
              <a:t> began issuing personal thermometers to faculty and staff. The university also instituted a policy to quickly transition courses into an online format if an epidemic forced school closures. In 2020, when COVID-19 hit Singapore, the university was able to transition over a thousand courses to an online learning environment in less than 12 hours.  </a:t>
            </a:r>
            <a:endParaRPr dirty="0"/>
          </a:p>
        </p:txBody>
      </p:sp>
    </p:spTree>
    <p:extLst>
      <p:ext uri="{BB962C8B-B14F-4D97-AF65-F5344CB8AC3E}">
        <p14:creationId xmlns:p14="http://schemas.microsoft.com/office/powerpoint/2010/main" val="1719269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be81bf08b_0_120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be81bf08b_0_1201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You can see we often react irrationally,</a:t>
            </a:r>
            <a:r>
              <a:rPr lang="en-US" baseline="0" dirty="0"/>
              <a:t> hastily, and with racial dissent…and with resistence to government involvement.</a:t>
            </a:r>
          </a:p>
          <a:p>
            <a:pPr marL="0" indent="0">
              <a:buNone/>
            </a:pPr>
            <a:endParaRPr lang="en-US" baseline="0" dirty="0"/>
          </a:p>
          <a:p>
            <a:pPr marL="0" indent="0">
              <a:buNone/>
            </a:pPr>
            <a:r>
              <a:rPr lang="en-US" baseline="0" dirty="0"/>
              <a:t>Becky Howard at Lone Star College….The local health authority and schools were in a tussel over who had the authority to shut the school in Kansis in the 1890 Diptheira</a:t>
            </a:r>
            <a:endParaRPr dirty="0"/>
          </a:p>
        </p:txBody>
      </p:sp>
    </p:spTree>
    <p:extLst>
      <p:ext uri="{BB962C8B-B14F-4D97-AF65-F5344CB8AC3E}">
        <p14:creationId xmlns:p14="http://schemas.microsoft.com/office/powerpoint/2010/main" val="36392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be81bf08b_0_120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be81bf08b_0_1201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sz="1200" dirty="0"/>
              <a:t>A few short years later, in 1844, </a:t>
            </a:r>
            <a:r>
              <a:rPr lang="en-US" sz="1200" b="1" dirty="0"/>
              <a:t>yellow fever</a:t>
            </a:r>
            <a:r>
              <a:rPr lang="en-US" sz="1200" dirty="0"/>
              <a:t> struck </a:t>
            </a:r>
            <a:r>
              <a:rPr lang="en-US" sz="1200" b="1" dirty="0"/>
              <a:t>Texas</a:t>
            </a:r>
            <a:r>
              <a:rPr lang="en-US" sz="1200" dirty="0"/>
              <a:t> with a vengeance and took one-third of the population at Galveston. From 1836 to 1867 there were almost yearly epidemics in </a:t>
            </a:r>
            <a:r>
              <a:rPr lang="en-US" sz="1200" b="1" dirty="0"/>
              <a:t>Texas</a:t>
            </a:r>
            <a:r>
              <a:rPr lang="en-US" sz="1200" dirty="0"/>
              <a:t>, including 1853, 1854, 1858, 1859, 1862, and 1867. ... The </a:t>
            </a:r>
            <a:r>
              <a:rPr lang="en-US" sz="1200" b="1" dirty="0"/>
              <a:t>yellow fever</a:t>
            </a:r>
            <a:r>
              <a:rPr lang="en-US" sz="1200" dirty="0"/>
              <a:t> epidemic of 1867 struck across the Lone Star State</a:t>
            </a:r>
          </a:p>
          <a:p>
            <a:pPr marL="0" indent="0">
              <a:buNone/>
            </a:pPr>
            <a:endParaRPr lang="en-US" sz="1200" dirty="0"/>
          </a:p>
          <a:p>
            <a:pPr marL="0" indent="0">
              <a:buNone/>
            </a:pPr>
            <a:r>
              <a:rPr lang="en-US" sz="1200" dirty="0"/>
              <a:t>Chappell Hill Female College and Soule University. Rutersville </a:t>
            </a:r>
          </a:p>
          <a:p>
            <a:pPr marL="0" indent="0">
              <a:buNone/>
            </a:pPr>
            <a:r>
              <a:rPr lang="en-US" sz="1200" dirty="0"/>
              <a:t>A word on influenza and the politics of it now.</a:t>
            </a:r>
            <a:endParaRPr dirty="0"/>
          </a:p>
        </p:txBody>
      </p:sp>
    </p:spTree>
    <p:extLst>
      <p:ext uri="{BB962C8B-B14F-4D97-AF65-F5344CB8AC3E}">
        <p14:creationId xmlns:p14="http://schemas.microsoft.com/office/powerpoint/2010/main" val="371203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be81bf08b_0_120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be81bf08b_0_1201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We’ve done this before.  There is a global</a:t>
            </a:r>
            <a:r>
              <a:rPr lang="en-US" baseline="0" dirty="0"/>
              <a:t> nature to this, but we’ve survived this before as humans, as a profession.  In fact, I’d argue that its not the virus now that’s really hurting us as much as it is the lack of humanity we show each other.  We’re quick place a value on a life.  People tell, ahh, well only 49 people have died in Montgomery County.  That’s great, but as a leader it sure does seem callous to dismiss 49 funerals not being able to be held, or 49 people not around for the next birthday, or the days and nights of hospitals stays for those recovering. See I started this pandmiec not believing it was a major deal, but the past month, especially, I’ve grown to respect just how easily transmitted a virus is, how much you touch things in the course of normal business, and just how much I touch my face on a zoom meeting.  It draw a bit of solace that we will work through this, but we have to take precautions.  There’s hope in that statement.</a:t>
            </a:r>
          </a:p>
          <a:p>
            <a:pPr marL="0" indent="0">
              <a:buNone/>
            </a:pPr>
            <a:endParaRPr lang="en-US" baseline="0" dirty="0"/>
          </a:p>
          <a:p>
            <a:pPr marL="0" indent="0">
              <a:buNone/>
            </a:pPr>
            <a:r>
              <a:rPr lang="en-US" baseline="0" dirty="0"/>
              <a:t>Your goal is to get as many people as you can across the finish line…whatever that means for you.  Keeping them alive.  Keeping them employed…keeping them enrolled…or just keeping people happy and cohesive as a team.  </a:t>
            </a:r>
            <a:r>
              <a:rPr lang="en-US" baseline="0" dirty="0" err="1"/>
              <a:t>Whatevery</a:t>
            </a:r>
            <a:r>
              <a:rPr lang="en-US" baseline="0" dirty="0"/>
              <a:t> your goal is, trust me there has been </a:t>
            </a:r>
            <a:r>
              <a:rPr lang="en-US" baseline="0" dirty="0" err="1"/>
              <a:t>sometome</a:t>
            </a:r>
            <a:r>
              <a:rPr lang="en-US" baseline="0" dirty="0"/>
              <a:t> who has done it before and will do it again after you.  The main different being online learning is an option now.</a:t>
            </a:r>
            <a:endParaRPr dirty="0"/>
          </a:p>
        </p:txBody>
      </p:sp>
    </p:spTree>
    <p:extLst>
      <p:ext uri="{BB962C8B-B14F-4D97-AF65-F5344CB8AC3E}">
        <p14:creationId xmlns:p14="http://schemas.microsoft.com/office/powerpoint/2010/main" val="832726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be81bf08b_0_120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be81bf08b_0_1201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We’ve done this before.  There is a global</a:t>
            </a:r>
            <a:r>
              <a:rPr lang="en-US" baseline="0" dirty="0"/>
              <a:t> nature to this, but we’ve survived this before as humans, as a profession.  In fact, I’d argue that its not the virus now that’s really hurting us as much as it is the lack of humanity we show each other.  We’re quick place a value on a life.  People tell, ahh, well only 49 people have died in Montgomery County.  That’s great, but as a leader it sure does seem callous to dismiss 49 funerals not being able to be held, or 49 people not around for the next birthday, or the days and nights of hospitals stays for those recovering. See I started this pandmiec not believing it was a major deal, but the past month, especially, I’ve grown to respect just how easily transmitted a virus is, how much you touch things in the course of normal business, and just how much I touch my face on a zoom meeting.  It draw a bit of solace that we will work through this, but we have to take precautions.  There’s hope in that statement.</a:t>
            </a:r>
            <a:endParaRPr dirty="0"/>
          </a:p>
        </p:txBody>
      </p:sp>
    </p:spTree>
    <p:extLst>
      <p:ext uri="{BB962C8B-B14F-4D97-AF65-F5344CB8AC3E}">
        <p14:creationId xmlns:p14="http://schemas.microsoft.com/office/powerpoint/2010/main" val="3536081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Wicked issues…the problem that looks like something from one perspective and like something else from another…its chiral.  The pandemic is a wicked</a:t>
            </a:r>
            <a:r>
              <a:rPr lang="en-US" baseline="0" dirty="0"/>
              <a:t> issue.  But the university’s response is as well.</a:t>
            </a:r>
            <a:endParaRPr lang="en-US" dirty="0"/>
          </a:p>
        </p:txBody>
      </p:sp>
    </p:spTree>
    <p:extLst>
      <p:ext uri="{BB962C8B-B14F-4D97-AF65-F5344CB8AC3E}">
        <p14:creationId xmlns:p14="http://schemas.microsoft.com/office/powerpoint/2010/main" val="3457628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70c1df8b91_0_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70c1df8b91_0_1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Recently,</a:t>
            </a:r>
            <a:r>
              <a:rPr lang="en-US" baseline="0" dirty="0"/>
              <a:t> a colleague at a university outside of Texas told me this story.   Their institution was a small, private, liberal arts school in the Midwest with 1,000 students enrolling.  Ernollment had been flagging for years.  The town this college is located in has lost every major business since 2008.  Students just can’t afford to pay high college prices so those that are left are a mostly faculty members’ children or legacy families.   To ward off poor fall enrollment the President directed the VP for Enrollment Management to set up an aggressive online, virtual recruitment strategy and highlight the fact that the institution has agreed to open the fall semester with remote learning.  The president believes this will give potential students important information about the fall to make their decision.  As a part of the recruitment effort, the President is asked to record a message inviting students to attend.  The overall message is that “fuller University is open for business.”  The VP implements this message and begins active recuirment with her staff.  Tracking enrollment comparisons to last year’s data, applications continue to decline.  The mayor of the town explains that he is disappointed in the unclear guidelines from the university.  He would like the college to open back up and that he thinks the President is being wishy washy and foolish for buying into the virus hoax.  Get this place opened back up already. Familes need to send their kids back to school and we need to get back to normal. The VPA believe this is part of the main reason applications are not increasing…the  mayor is toking the political flames of the virus.</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0c1df8b91_0_1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0c1df8b91_0_1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Sinem</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87782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Complexity and chaos theory</a:t>
            </a:r>
          </a:p>
          <a:p>
            <a:r>
              <a:rPr lang="en-US" dirty="0"/>
              <a:t>Complexity does not equate to complicated.</a:t>
            </a:r>
          </a:p>
          <a:p>
            <a:pPr lvl="1"/>
            <a:r>
              <a:rPr lang="en-US" dirty="0"/>
              <a:t>The complex of traits a leader exhibits to lead in either an adaptive or an enabling manner.</a:t>
            </a:r>
          </a:p>
          <a:p>
            <a:pPr lvl="0"/>
            <a:r>
              <a:rPr lang="en-US" dirty="0"/>
              <a:t>CAS</a:t>
            </a:r>
            <a:r>
              <a:rPr lang="en-US" baseline="0" dirty="0"/>
              <a:t> or complex adaptive systems.  These are the basic unit of analysis; the thing to be changed, moved, or augmented.</a:t>
            </a:r>
          </a:p>
          <a:p>
            <a:pPr lvl="0"/>
            <a:r>
              <a:rPr lang="en-US" baseline="0" dirty="0"/>
              <a:t>CAS are contextual</a:t>
            </a:r>
          </a:p>
          <a:p>
            <a:pPr lvl="0"/>
            <a:r>
              <a:rPr lang="en-US" baseline="0" dirty="0"/>
              <a:t>Enabling leadership, administrative leadership, and adaptive leadership</a:t>
            </a:r>
          </a:p>
          <a:p>
            <a:pPr lvl="0"/>
            <a:r>
              <a:rPr lang="en-US" baseline="0" dirty="0"/>
              <a:t>Adaptive is the primary driver of adaptive outcomes; focused on transformation (What items should we retain after covid?  How will we do things differently?)</a:t>
            </a:r>
          </a:p>
          <a:p>
            <a:pPr lvl="0"/>
            <a:r>
              <a:rPr lang="en-US" baseline="0" dirty="0"/>
              <a:t>Enabling- catalyzes conditions allowing you to thrive. (Who do I need at the table to help make this decision?  How can I empower them to do so?</a:t>
            </a:r>
          </a:p>
          <a:p>
            <a:pPr lvl="0"/>
            <a:r>
              <a:rPr lang="en-US" baseline="0" dirty="0"/>
              <a:t>Administrative- managerial roles that must be attended to for organizational sustainability. ((What will we do about registration?  Housing? Etc?</a:t>
            </a:r>
          </a:p>
          <a:p>
            <a:pPr lvl="0"/>
            <a:endParaRPr lang="en-US" baseline="0" dirty="0"/>
          </a:p>
          <a:p>
            <a:pPr lvl="0"/>
            <a:endParaRPr lang="en-US" dirty="0"/>
          </a:p>
        </p:txBody>
      </p:sp>
    </p:spTree>
    <p:extLst>
      <p:ext uri="{BB962C8B-B14F-4D97-AF65-F5344CB8AC3E}">
        <p14:creationId xmlns:p14="http://schemas.microsoft.com/office/powerpoint/2010/main" val="3022777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You’re a leader…you have a specific function at your institution.  Then comes this event…a pandemic.  You’ve likely had new duties…or</a:t>
            </a:r>
            <a:r>
              <a:rPr lang="en-US" baseline="0" dirty="0"/>
              <a:t> people are looking to you for guidance, stability, and reassurance.  You may have your own personal health challenges.  You may have families that look to you for love and care.</a:t>
            </a:r>
          </a:p>
          <a:p>
            <a:endParaRPr lang="en-US" baseline="0" dirty="0"/>
          </a:p>
          <a:p>
            <a:r>
              <a:rPr lang="en-US" baseline="0" dirty="0"/>
              <a:t>The moment I find myself is to hopefully offer you some hope, some laughter, a moment of levity, some guidance, some leadership tips, and the chance to keep people safe.  While we will laugh, I am not making light of this very serious situation.  Neither should you as a leader.  Think they are in a confidential space and laugh at the absurdity of being in an organization right now…not really laughing interpreted wrong.</a:t>
            </a:r>
            <a:endParaRPr lang="en-US" dirty="0"/>
          </a:p>
        </p:txBody>
      </p:sp>
    </p:spTree>
    <p:extLst>
      <p:ext uri="{BB962C8B-B14F-4D97-AF65-F5344CB8AC3E}">
        <p14:creationId xmlns:p14="http://schemas.microsoft.com/office/powerpoint/2010/main" val="1934354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6bd56c9061_0_219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6bd56c9061_0_219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sz="1200" dirty="0"/>
              <a:t>Crisis Decision Theory (CDT) as out conceptual framework. CDT is a behavioral decision theory that has its foundations in the Transactional Model of Stress and Coping (Lazarus &amp; Folksman, 1984) and the Self-Regulation Model of Illness posited by (Leventhall, Nerenz, &amp; Steele, 1984).  CDT is concerned with two primary questions: 1) What decisions processes occur when people respond to a crisis event? and 2), What factors predict individuals’ response choices? CDT addresses these questions using three-stage model that describes what individuals go through in non-linear, cyclical fashion when facing a crisis event.  The three phases of CDT are: a) assessment of severity of the crisis event, b) arrival at conclusions about various crisis responses, and c) evaluation and implementation of crisis response options (Sweeney, 2008).</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Part of the leadership in this issue is not taking imprecise stabs at imperceptible issues.</a:t>
            </a:r>
          </a:p>
          <a:p>
            <a:r>
              <a:rPr lang="en-US" dirty="0"/>
              <a:t>The</a:t>
            </a:r>
            <a:r>
              <a:rPr lang="en-US" baseline="0" dirty="0"/>
              <a:t> root cause changes with the problem…so its not a virus or the pandemic, writ large that might be the issue but a specific person’s reaction to the virus or lack of information.  So slow down and assess the actual situation; not a phantom one.</a:t>
            </a:r>
          </a:p>
          <a:p>
            <a:r>
              <a:rPr lang="en-US" baseline="0" dirty="0"/>
              <a:t>Naming an issue exactly helps you and those around you begin to work on it rather than pause in fear over  a major mountain you have to climb.</a:t>
            </a:r>
          </a:p>
          <a:p>
            <a:r>
              <a:rPr lang="en-US" baseline="0" dirty="0"/>
              <a:t>Are there other times when we’ve dealt with this…other colleagues?</a:t>
            </a:r>
          </a:p>
          <a:p>
            <a:r>
              <a:rPr lang="en-US" baseline="0" dirty="0"/>
              <a:t>What happened to them.  How likely is a consequence?  There is a lot of natural fear and not just about the virus, but about enrollment, funds, employment status, loss of life, will policies fit the needs, families, shifting locus of control</a:t>
            </a:r>
          </a:p>
          <a:p>
            <a:r>
              <a:rPr lang="en-US" baseline="0" dirty="0"/>
              <a:t>Response options…what can you realistically do?  What’s unrealistic?  What's wild and crazy and cuts against the grain?</a:t>
            </a:r>
          </a:p>
          <a:p>
            <a:r>
              <a:rPr lang="en-US" baseline="0" dirty="0"/>
              <a:t>What will the future be for us to judge feasibility.  There are ways to judge that.</a:t>
            </a:r>
          </a:p>
          <a:p>
            <a:r>
              <a:rPr lang="en-US" baseline="0" dirty="0"/>
              <a:t>Evaluate options…Resources and priorities.  We always think about what we have but do we think about what we could re-prioritize.</a:t>
            </a:r>
          </a:p>
          <a:p>
            <a:r>
              <a:rPr lang="en-US" baseline="0" dirty="0"/>
              <a:t>There is a reaction for every decision…not an equal and opposite, but lets face it there is some hysteria and some unreasonableness going on right now.  As much as you can see what your direct consequences are and what unintended consequences might be.</a:t>
            </a:r>
          </a:p>
          <a:p>
            <a:endParaRPr lang="en-US" dirty="0"/>
          </a:p>
        </p:txBody>
      </p:sp>
    </p:spTree>
    <p:extLst>
      <p:ext uri="{BB962C8B-B14F-4D97-AF65-F5344CB8AC3E}">
        <p14:creationId xmlns:p14="http://schemas.microsoft.com/office/powerpoint/2010/main" val="1653020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6bd56c9061_0_219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6bd56c9061_0_219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sz="1200" dirty="0"/>
              <a:t>Situational </a:t>
            </a:r>
            <a:r>
              <a:rPr lang="en-US" sz="1200" b="1" dirty="0"/>
              <a:t>Crisis Communication Theory</a:t>
            </a:r>
            <a:r>
              <a:rPr lang="en-US" sz="1200" dirty="0"/>
              <a:t> (SCCT, 2007), posited by W. Timothy Coombs is a </a:t>
            </a:r>
            <a:r>
              <a:rPr lang="en-US" sz="1200" b="1" dirty="0"/>
              <a:t>theory</a:t>
            </a:r>
            <a:r>
              <a:rPr lang="en-US" sz="1200" dirty="0"/>
              <a:t> in the field of </a:t>
            </a:r>
            <a:r>
              <a:rPr lang="en-US" sz="1200" b="1" dirty="0"/>
              <a:t>crisis communication</a:t>
            </a:r>
            <a:r>
              <a:rPr lang="en-US" sz="1200" dirty="0"/>
              <a:t>. It suggests that </a:t>
            </a:r>
            <a:r>
              <a:rPr lang="en-US" sz="1200" b="1" dirty="0"/>
              <a:t>crisis</a:t>
            </a:r>
            <a:r>
              <a:rPr lang="en-US" sz="1200" dirty="0"/>
              <a:t> managers should match strategic </a:t>
            </a:r>
            <a:r>
              <a:rPr lang="en-US" sz="1200" b="1" dirty="0"/>
              <a:t>crisis</a:t>
            </a:r>
            <a:r>
              <a:rPr lang="en-US" sz="1200" dirty="0"/>
              <a:t> responses to the level of </a:t>
            </a:r>
            <a:r>
              <a:rPr lang="en-US" sz="1200" b="1" dirty="0"/>
              <a:t>crisis</a:t>
            </a:r>
            <a:r>
              <a:rPr lang="en-US" sz="1200" dirty="0"/>
              <a:t> responsibility and reputational threat posed by a </a:t>
            </a:r>
            <a:r>
              <a:rPr lang="en-US" sz="1200" b="1" dirty="0"/>
              <a:t>crisis</a:t>
            </a:r>
            <a:r>
              <a:rPr lang="en-US" sz="1200" dirty="0"/>
              <a:t>.</a:t>
            </a:r>
          </a:p>
          <a:p>
            <a:pPr marL="0" indent="0">
              <a:buNone/>
            </a:pPr>
            <a:r>
              <a:rPr lang="en-US" sz="1200" dirty="0"/>
              <a:t>Communicate half cocked and see what happens.</a:t>
            </a:r>
            <a:endParaRPr dirty="0"/>
          </a:p>
        </p:txBody>
      </p:sp>
    </p:spTree>
    <p:extLst>
      <p:ext uri="{BB962C8B-B14F-4D97-AF65-F5344CB8AC3E}">
        <p14:creationId xmlns:p14="http://schemas.microsoft.com/office/powerpoint/2010/main" val="4139702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6bd56c9061_0_219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6bd56c9061_0_219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sz="1200" dirty="0"/>
              <a:t>Situational </a:t>
            </a:r>
            <a:r>
              <a:rPr lang="en-US" sz="1200" b="1" dirty="0"/>
              <a:t>Crisis Communication Theory</a:t>
            </a:r>
            <a:r>
              <a:rPr lang="en-US" sz="1200" dirty="0"/>
              <a:t> (SCCT, 2007), posited by W. Timothy Coombs is a </a:t>
            </a:r>
            <a:r>
              <a:rPr lang="en-US" sz="1200" b="1" dirty="0"/>
              <a:t>theory</a:t>
            </a:r>
            <a:r>
              <a:rPr lang="en-US" sz="1200" dirty="0"/>
              <a:t> in the field of </a:t>
            </a:r>
            <a:r>
              <a:rPr lang="en-US" sz="1200" b="1" dirty="0"/>
              <a:t>crisis communication</a:t>
            </a:r>
            <a:r>
              <a:rPr lang="en-US" sz="1200" dirty="0"/>
              <a:t>. It suggests that </a:t>
            </a:r>
            <a:r>
              <a:rPr lang="en-US" sz="1200" b="1" dirty="0"/>
              <a:t>crisis</a:t>
            </a:r>
            <a:r>
              <a:rPr lang="en-US" sz="1200" dirty="0"/>
              <a:t> managers should match strategic </a:t>
            </a:r>
            <a:r>
              <a:rPr lang="en-US" sz="1200" b="1" dirty="0"/>
              <a:t>crisis</a:t>
            </a:r>
            <a:r>
              <a:rPr lang="en-US" sz="1200" dirty="0"/>
              <a:t> responses to the level of </a:t>
            </a:r>
            <a:r>
              <a:rPr lang="en-US" sz="1200" b="1" dirty="0"/>
              <a:t>crisis</a:t>
            </a:r>
            <a:r>
              <a:rPr lang="en-US" sz="1200" dirty="0"/>
              <a:t> responsibility and reputational threat posed by a </a:t>
            </a:r>
            <a:r>
              <a:rPr lang="en-US" sz="1200" b="1" dirty="0"/>
              <a:t>crisis</a:t>
            </a:r>
            <a:r>
              <a:rPr lang="en-US" sz="1200" dirty="0"/>
              <a:t>.</a:t>
            </a:r>
          </a:p>
          <a:p>
            <a:pPr marL="0" indent="0">
              <a:buNone/>
            </a:pPr>
            <a:r>
              <a:rPr lang="en-US" sz="1200" dirty="0"/>
              <a:t>Communicate half cocked and see what happens.</a:t>
            </a:r>
          </a:p>
          <a:p>
            <a:pPr marL="0" indent="0">
              <a:buNone/>
            </a:pPr>
            <a:endParaRPr lang="en-US" sz="1200" dirty="0"/>
          </a:p>
          <a:p>
            <a:pPr marL="0" indent="0">
              <a:buNone/>
            </a:pPr>
            <a:r>
              <a:rPr lang="en-US" sz="1200" dirty="0"/>
              <a:t>An interesting situation arises when your constituents think you’re in a differen cluster than you are…the Kroger lady and “killing kids” comment.  She thought I was in the intentional cluster and had completely concoted all these reasons, money, prestige, access for my kids over hers.  This helps me frame my message around one that reorients her to the accidental nature of this issue (rather than just cussing her out)</a:t>
            </a:r>
            <a:endParaRPr dirty="0"/>
          </a:p>
        </p:txBody>
      </p:sp>
    </p:spTree>
    <p:extLst>
      <p:ext uri="{BB962C8B-B14F-4D97-AF65-F5344CB8AC3E}">
        <p14:creationId xmlns:p14="http://schemas.microsoft.com/office/powerpoint/2010/main" val="1980184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56559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54534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6567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9907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344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9630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Yesterday I ran into my son’s school counselor at</a:t>
            </a:r>
            <a:r>
              <a:rPr lang="en-US" baseline="0" dirty="0"/>
              <a:t> the grocery store…Think about it…just going to the grocery store and seeing people is a nice commodity…And she told me that she is just tired, exhausted..  That “she just</a:t>
            </a:r>
            <a:endParaRPr lang="en-US" dirty="0"/>
          </a:p>
        </p:txBody>
      </p:sp>
    </p:spTree>
    <p:extLst>
      <p:ext uri="{BB962C8B-B14F-4D97-AF65-F5344CB8AC3E}">
        <p14:creationId xmlns:p14="http://schemas.microsoft.com/office/powerpoint/2010/main" val="621879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0732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6106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dirty="0"/>
              <a:t>Ten percent of college-bound seniors who had planned to enroll at a four-year college before the COVID-19 outbreak have already made alternative plans.</a:t>
            </a:r>
          </a:p>
          <a:p>
            <a:r>
              <a:rPr lang="en-US" sz="1200" dirty="0"/>
              <a:t>Fourteen percent of college students said they were unlikely to return to their current college or university in the fall, or it was "too soon to tell." Exactly three weeks later, in mid-April, that figure had gone up to 26 percent.</a:t>
            </a:r>
          </a:p>
          <a:p>
            <a:r>
              <a:rPr lang="en-US" sz="1200" dirty="0"/>
              <a:t>Gap years may be gaining in popularity. While hard to track, there are estimates that 3 percent of freshmen take a gap year. Since the pandemic, internet searches for gap years have skyrocketed.</a:t>
            </a:r>
          </a:p>
          <a:p>
            <a:r>
              <a:rPr lang="en-US" sz="1200" dirty="0"/>
              <a:t>College students do not like the online education they have been receiving. To finish their degrees, 85 percent want to go back to campus, but 15 percent want to finish online.</a:t>
            </a:r>
          </a:p>
          <a:p>
            <a:r>
              <a:rPr lang="en-US" sz="1200" dirty="0"/>
              <a:t>The numbers are particularly bleak for minority students.</a:t>
            </a:r>
          </a:p>
          <a:p>
            <a:r>
              <a:rPr lang="en-US" sz="1200" dirty="0"/>
              <a:t>Forty-one percent of minority high school seniors say it's likely they won't go to college at all in the fall or "it's too soon to say." That compares to 24 percent of white high school seniors. With deadlines looming (some colleges expect answers to admissions offer by May 1, although many have delayed the date), 24 percent of minority students say they haven't decided which college to attend. The number for white students is 14 percent. Because of COVID-19, the top choice of college has changed for a third of undecided minority students but only 15 percent of undecided white students.</a:t>
            </a:r>
          </a:p>
          <a:p>
            <a:endParaRPr lang="en-US" dirty="0"/>
          </a:p>
        </p:txBody>
      </p:sp>
    </p:spTree>
    <p:extLst>
      <p:ext uri="{BB962C8B-B14F-4D97-AF65-F5344CB8AC3E}">
        <p14:creationId xmlns:p14="http://schemas.microsoft.com/office/powerpoint/2010/main" val="3081899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dirty="0"/>
              <a:t>Ten percent of college-bound seniors who had planned to enroll at a four-year college before the COVID-19 outbreak have already made alternative plans.</a:t>
            </a:r>
          </a:p>
          <a:p>
            <a:r>
              <a:rPr lang="en-US" sz="1200" dirty="0"/>
              <a:t>Fourteen percent of college students said they were unlikely to return to their current college or university in the fall, or it was "too soon to tell." Exactly three weeks later, in mid-April, that figure had gone up to 26 percent.</a:t>
            </a:r>
          </a:p>
          <a:p>
            <a:r>
              <a:rPr lang="en-US" sz="1200" dirty="0"/>
              <a:t>Gap years may be gaining in popularity. While hard to track, there are estimates that 3 percent of freshmen take a gap year. Since the pandemic, internet searches for gap years have skyrocketed.</a:t>
            </a:r>
          </a:p>
          <a:p>
            <a:r>
              <a:rPr lang="en-US" sz="1200" dirty="0"/>
              <a:t>College students do not like the online education they have been receiving. To finish their degrees, 85 percent want to go back to campus, but 15 percent want to finish online.</a:t>
            </a:r>
          </a:p>
          <a:p>
            <a:r>
              <a:rPr lang="en-US" sz="1200" dirty="0"/>
              <a:t>The numbers are particularly bleak for minority students.</a:t>
            </a:r>
          </a:p>
          <a:p>
            <a:r>
              <a:rPr lang="en-US" sz="1200" dirty="0"/>
              <a:t>Forty-one percent of minority high school seniors say it's likely they won't go to college at all in the fall or "it's too soon to say." That compares to 24 percent of white high school seniors. With deadlines looming (some colleges expect answers to admissions offer by May 1, although many have delayed the date), 24 percent of minority students say they haven't decided which college to attend. The number for white students is 14 percent. Because of COVID-19, the top choice of college has changed for a third of undecided minority students but only 15 percent of undecided white students.</a:t>
            </a:r>
          </a:p>
          <a:p>
            <a:endParaRPr lang="en-US" dirty="0"/>
          </a:p>
        </p:txBody>
      </p:sp>
    </p:spTree>
    <p:extLst>
      <p:ext uri="{BB962C8B-B14F-4D97-AF65-F5344CB8AC3E}">
        <p14:creationId xmlns:p14="http://schemas.microsoft.com/office/powerpoint/2010/main" val="2268210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dirty="0"/>
              <a:t>Ten percent of college-bound seniors who had planned to enroll at a four-year college before the COVID-19 outbreak have already made alternative plans.</a:t>
            </a:r>
          </a:p>
          <a:p>
            <a:r>
              <a:rPr lang="en-US" sz="1200" dirty="0"/>
              <a:t>Fourteen percent of college students said they were unlikely to return to their current college or university in the fall, or it was "too soon to tell." Exactly three weeks later, in mid-April, that figure had gone up to 26 percent.</a:t>
            </a:r>
          </a:p>
          <a:p>
            <a:r>
              <a:rPr lang="en-US" sz="1200" dirty="0"/>
              <a:t>Gap years may be gaining in popularity. While hard to track, there are estimates that 3 percent of freshmen take a gap year. Since the pandemic, internet searches for gap years have skyrocketed.</a:t>
            </a:r>
          </a:p>
          <a:p>
            <a:r>
              <a:rPr lang="en-US" sz="1200" dirty="0"/>
              <a:t>College students do not like the online education they have been receiving. To finish their degrees, 85 percent want to go back to campus, but 15 percent want to finish online.</a:t>
            </a:r>
          </a:p>
          <a:p>
            <a:r>
              <a:rPr lang="en-US" sz="1200" dirty="0"/>
              <a:t>The numbers are particularly bleak for minority students.</a:t>
            </a:r>
          </a:p>
          <a:p>
            <a:r>
              <a:rPr lang="en-US" sz="1200" dirty="0"/>
              <a:t>Forty-one percent of minority high school seniors say it's likely they won't go to college at all in the fall or "it's too soon to say." That compares to 24 percent of white high school seniors. With deadlines looming (some colleges expect answers to admissions offer by May 1, although many have delayed the date), 24 percent of minority students say they haven't decided which college to attend. The number for white students is 14 percent. Because of COVID-19, the top choice of college has changed for a third of undecided minority students but only 15 percent of undecided white students.</a:t>
            </a:r>
          </a:p>
          <a:p>
            <a:endParaRPr lang="en-US" dirty="0"/>
          </a:p>
        </p:txBody>
      </p:sp>
    </p:spTree>
    <p:extLst>
      <p:ext uri="{BB962C8B-B14F-4D97-AF65-F5344CB8AC3E}">
        <p14:creationId xmlns:p14="http://schemas.microsoft.com/office/powerpoint/2010/main" val="2681991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dirty="0"/>
              <a:t>Ten percent of college-bound seniors who had planned to enroll at a four-year college before the COVID-19 outbreak have already made alternative plans.</a:t>
            </a:r>
          </a:p>
          <a:p>
            <a:r>
              <a:rPr lang="en-US" sz="1200" dirty="0"/>
              <a:t>Fourteen percent of college students said they were unlikely to return to their current college or university in the fall, or it was "too soon to tell." Exactly three weeks later, in mid-April, that figure had gone up to 26 percent.</a:t>
            </a:r>
          </a:p>
          <a:p>
            <a:r>
              <a:rPr lang="en-US" sz="1200" dirty="0"/>
              <a:t>Gap years may be gaining in popularity. While hard to track, there are estimates that 3 percent of freshmen take a gap year. Since the pandemic, internet searches for gap years have skyrocketed.</a:t>
            </a:r>
          </a:p>
          <a:p>
            <a:r>
              <a:rPr lang="en-US" sz="1200" dirty="0"/>
              <a:t>College students do not like the online education they have been receiving. To finish their degrees, 85 percent want to go back to campus, but 15 percent want to finish online.</a:t>
            </a:r>
          </a:p>
          <a:p>
            <a:r>
              <a:rPr lang="en-US" sz="1200" dirty="0"/>
              <a:t>The numbers are particularly bleak for minority students.</a:t>
            </a:r>
          </a:p>
          <a:p>
            <a:r>
              <a:rPr lang="en-US" sz="1200" dirty="0"/>
              <a:t>Forty-one percent of minority high school seniors say it's likely they won't go to college at all in the fall or "it's too soon to say." That compares to 24 percent of white high school seniors. With deadlines looming (some colleges expect answers to admissions offer by May 1, although many have delayed the date), 24 percent of minority students say they haven't decided which college to attend. The number for white students is 14 percent. Because of COVID-19, the top choice of college has changed for a third of undecided minority students but only 15 percent of undecided white students.</a:t>
            </a:r>
          </a:p>
          <a:p>
            <a:endParaRPr lang="en-US" dirty="0"/>
          </a:p>
        </p:txBody>
      </p:sp>
    </p:spTree>
    <p:extLst>
      <p:ext uri="{BB962C8B-B14F-4D97-AF65-F5344CB8AC3E}">
        <p14:creationId xmlns:p14="http://schemas.microsoft.com/office/powerpoint/2010/main" val="1446295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7068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40105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09697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Sinem</a:t>
            </a:r>
          </a:p>
        </p:txBody>
      </p:sp>
    </p:spTree>
    <p:extLst>
      <p:ext uri="{BB962C8B-B14F-4D97-AF65-F5344CB8AC3E}">
        <p14:creationId xmlns:p14="http://schemas.microsoft.com/office/powerpoint/2010/main" val="1021530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be81bf08b_0_120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be81bf08b_0_1201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Matt</a:t>
            </a:r>
            <a:endParaRPr dirty="0"/>
          </a:p>
        </p:txBody>
      </p:sp>
    </p:spTree>
    <p:extLst>
      <p:ext uri="{BB962C8B-B14F-4D97-AF65-F5344CB8AC3E}">
        <p14:creationId xmlns:p14="http://schemas.microsoft.com/office/powerpoint/2010/main" val="635018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SInem</a:t>
            </a:r>
          </a:p>
        </p:txBody>
      </p:sp>
    </p:spTree>
    <p:extLst>
      <p:ext uri="{BB962C8B-B14F-4D97-AF65-F5344CB8AC3E}">
        <p14:creationId xmlns:p14="http://schemas.microsoft.com/office/powerpoint/2010/main" val="3094321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Matt</a:t>
            </a:r>
          </a:p>
        </p:txBody>
      </p:sp>
    </p:spTree>
    <p:extLst>
      <p:ext uri="{BB962C8B-B14F-4D97-AF65-F5344CB8AC3E}">
        <p14:creationId xmlns:p14="http://schemas.microsoft.com/office/powerpoint/2010/main" val="730246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be81bf08b_0_120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be81bf08b_0_1201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Matt</a:t>
            </a:r>
            <a:endParaRPr dirty="0"/>
          </a:p>
        </p:txBody>
      </p:sp>
    </p:spTree>
    <p:extLst>
      <p:ext uri="{BB962C8B-B14F-4D97-AF65-F5344CB8AC3E}">
        <p14:creationId xmlns:p14="http://schemas.microsoft.com/office/powerpoint/2010/main" val="185821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be81bf08b_0_120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be81bf08b_0_1201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Matt</a:t>
            </a:r>
            <a:endParaRPr dirty="0"/>
          </a:p>
        </p:txBody>
      </p:sp>
    </p:spTree>
    <p:extLst>
      <p:ext uri="{BB962C8B-B14F-4D97-AF65-F5344CB8AC3E}">
        <p14:creationId xmlns:p14="http://schemas.microsoft.com/office/powerpoint/2010/main" val="1716173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be81bf08b_0_120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be81bf08b_0_1201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sz="1200" dirty="0"/>
              <a:t>he history of closing colleges because of epidemics dates back nearly as long as higher education itself. Britain's last major outbreak of plague came in 1665-1666. In a single week, over 7,000 Londoners died. In response, King Charles II imposed </a:t>
            </a:r>
            <a:r>
              <a:rPr lang="en-US" sz="1200" dirty="0">
                <a:hlinkClick r:id="rId3"/>
              </a:rPr>
              <a:t>new rules</a:t>
            </a:r>
            <a:r>
              <a:rPr lang="en-US" sz="1200" dirty="0"/>
              <a:t> to stop the spread of plague. Public gatherings were banned — even funerals. Strangers could not enter any town unless they presented a certificate of health. Towns were ordered to create "pest-houses" in remote locations to house the infected.  Nearly 2 years on his farm in Lincolnshire…He left Cambridge.  Two years were productive.</a:t>
            </a:r>
          </a:p>
          <a:p>
            <a:pPr marL="0" indent="0">
              <a:buNone/>
            </a:pPr>
            <a:endParaRPr lang="en-US" sz="1200" dirty="0"/>
          </a:p>
          <a:p>
            <a:pPr marL="0" indent="0">
              <a:buNone/>
            </a:pPr>
            <a:r>
              <a:rPr lang="en-US" sz="1200" dirty="0"/>
              <a:t>Outside of higher ed context, you have of course the dozen or so plagues that struck the Roman impire, Every continent and every race faced spread and has stories of this.</a:t>
            </a:r>
            <a:endParaRPr dirty="0"/>
          </a:p>
        </p:txBody>
      </p:sp>
    </p:spTree>
    <p:extLst>
      <p:ext uri="{BB962C8B-B14F-4D97-AF65-F5344CB8AC3E}">
        <p14:creationId xmlns:p14="http://schemas.microsoft.com/office/powerpoint/2010/main" val="692114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be81bf08b_0_120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be81bf08b_0_1201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Spanish</a:t>
            </a:r>
            <a:r>
              <a:rPr lang="en-US" baseline="0" dirty="0"/>
              <a:t> flu killed 50 million people world wide and lasted a year..  These young men are Stanford students who had a mask order in place.  We see eerier similarities in limiting gathering, dips in enrollment, deaths, ice boxes for corpses, and mental health. And classes were held outdoors.</a:t>
            </a:r>
          </a:p>
          <a:p>
            <a:pPr marL="0" indent="0">
              <a:buNone/>
            </a:pPr>
            <a:endParaRPr lang="en-US" baseline="0" dirty="0"/>
          </a:p>
          <a:p>
            <a:pPr marL="0" indent="0">
              <a:buNone/>
            </a:pPr>
            <a:endParaRPr lang="en-US" baseline="0" dirty="0"/>
          </a:p>
          <a:p>
            <a:r>
              <a:rPr lang="en-US" sz="1200" dirty="0"/>
              <a:t>At the University of North Carolina, the father of an undergraduate student </a:t>
            </a:r>
            <a:r>
              <a:rPr lang="en-US" sz="1200" dirty="0">
                <a:hlinkClick r:id="rId3"/>
              </a:rPr>
              <a:t>wrote</a:t>
            </a:r>
            <a:r>
              <a:rPr lang="en-US" sz="1200" dirty="0"/>
              <a:t> to the university's president, Edward Kidder Graham. The letter read, "Should our son John come down with influenza and his condition in any sense be serious, please notify … by wire at my expense.”</a:t>
            </a:r>
          </a:p>
          <a:p>
            <a:r>
              <a:rPr lang="en-US" sz="1200" b="1" dirty="0"/>
              <a:t>In 1918, an influenza epidemic began in the American heartland before spreading around the world, eventually killing 50 million people.</a:t>
            </a:r>
          </a:p>
          <a:p>
            <a:r>
              <a:rPr lang="en-US" sz="1200" dirty="0"/>
              <a:t>In October 1918, the entire UNC campus went under quarantine, and Graham himself died from the flu. His successor, Marvin Stacy, also died during the outbreak.</a:t>
            </a:r>
          </a:p>
          <a:p>
            <a:r>
              <a:rPr lang="en-US" sz="1200" dirty="0"/>
              <a:t>At Elon College, the influenza epidemic </a:t>
            </a:r>
            <a:r>
              <a:rPr lang="en-US" sz="1200" dirty="0">
                <a:hlinkClick r:id="rId4"/>
              </a:rPr>
              <a:t>struck</a:t>
            </a:r>
            <a:r>
              <a:rPr lang="en-US" sz="1200" dirty="0"/>
              <a:t> in mere days, spreading to 75% of the students. With no time to close campus, the college transformed its gym into a makeshift infirmary, with healthy students nursing those who fell ill.</a:t>
            </a:r>
          </a:p>
          <a:p>
            <a:pPr marL="0" indent="0">
              <a:buNone/>
            </a:pPr>
            <a:endParaRPr lang="en-US" dirty="0"/>
          </a:p>
          <a:p>
            <a:pPr marL="0" indent="0">
              <a:buNone/>
            </a:pPr>
            <a:r>
              <a:rPr lang="en-US" dirty="0"/>
              <a:t>In fact, there is an adaptive moment for higher ed in the Spanish flu…the</a:t>
            </a:r>
            <a:r>
              <a:rPr lang="en-US" baseline="0" dirty="0"/>
              <a:t> development of makeshift infirmaries in gyms, quads, etc. led to the development of campus health centers and was still fresh on the leaders’ minds when vacines came to play in the late 20</a:t>
            </a:r>
            <a:r>
              <a:rPr lang="en-US" baseline="30000" dirty="0"/>
              <a:t>th</a:t>
            </a:r>
            <a:r>
              <a:rPr lang="en-US" baseline="0" dirty="0"/>
              <a:t> century.</a:t>
            </a:r>
            <a:endParaRPr dirty="0"/>
          </a:p>
        </p:txBody>
      </p:sp>
    </p:spTree>
    <p:extLst>
      <p:ext uri="{BB962C8B-B14F-4D97-AF65-F5344CB8AC3E}">
        <p14:creationId xmlns:p14="http://schemas.microsoft.com/office/powerpoint/2010/main" val="3424717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be81bf08b_0_120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be81bf08b_0_1201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You can see we often react irrationally,</a:t>
            </a:r>
            <a:r>
              <a:rPr lang="en-US" baseline="0" dirty="0"/>
              <a:t> hastily, and with racial dissent…and with resistence to government involvement.</a:t>
            </a:r>
            <a:endParaRPr dirty="0"/>
          </a:p>
        </p:txBody>
      </p:sp>
    </p:spTree>
    <p:extLst>
      <p:ext uri="{BB962C8B-B14F-4D97-AF65-F5344CB8AC3E}">
        <p14:creationId xmlns:p14="http://schemas.microsoft.com/office/powerpoint/2010/main" val="17381621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463" y="-1"/>
            <a:ext cx="9143063" cy="5431201"/>
            <a:chOff x="463" y="-1"/>
            <a:chExt cx="9143063" cy="5431201"/>
          </a:xfrm>
        </p:grpSpPr>
        <p:sp>
          <p:nvSpPr>
            <p:cNvPr id="10" name="Google Shape;10;p2"/>
            <p:cNvSpPr/>
            <p:nvPr/>
          </p:nvSpPr>
          <p:spPr>
            <a:xfrm flipH="1">
              <a:off x="6622962" y="4136025"/>
              <a:ext cx="791100" cy="7911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1;p2"/>
            <p:cNvSpPr/>
            <p:nvPr/>
          </p:nvSpPr>
          <p:spPr>
            <a:xfrm flipH="1">
              <a:off x="3716550" y="274077"/>
              <a:ext cx="1082100" cy="10821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p:nvPr/>
          </p:nvSpPr>
          <p:spPr>
            <a:xfrm flipH="1">
              <a:off x="1486612" y="2400300"/>
              <a:ext cx="1039500" cy="1039500"/>
            </a:xfrm>
            <a:prstGeom prst="ellipse">
              <a:avLst/>
            </a:prstGeom>
            <a:gradFill>
              <a:gsLst>
                <a:gs pos="0">
                  <a:srgbClr val="00151F">
                    <a:alpha val="42745"/>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flipH="1">
              <a:off x="1810337" y="2681700"/>
              <a:ext cx="2749500" cy="2749500"/>
            </a:xfrm>
            <a:prstGeom prst="ellipse">
              <a:avLst/>
            </a:prstGeom>
            <a:gradFill>
              <a:gsLst>
                <a:gs pos="0">
                  <a:srgbClr val="00151F">
                    <a:alpha val="56862"/>
                  </a:srgbClr>
                </a:gs>
                <a:gs pos="51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4" name="Google Shape;14;p2"/>
            <p:cNvPicPr preferRelativeResize="0"/>
            <p:nvPr/>
          </p:nvPicPr>
          <p:blipFill rotWithShape="1">
            <a:blip r:embed="rId3">
              <a:alphaModFix/>
            </a:blip>
            <a:srcRect l="48250" b="42676"/>
            <a:stretch/>
          </p:blipFill>
          <p:spPr>
            <a:xfrm rot="10800000" flipH="1">
              <a:off x="463" y="-1"/>
              <a:ext cx="3659323" cy="4045026"/>
            </a:xfrm>
            <a:prstGeom prst="rect">
              <a:avLst/>
            </a:prstGeom>
            <a:noFill/>
            <a:ln>
              <a:noFill/>
            </a:ln>
          </p:spPr>
        </p:pic>
        <p:pic>
          <p:nvPicPr>
            <p:cNvPr id="15" name="Google Shape;15;p2"/>
            <p:cNvPicPr preferRelativeResize="0"/>
            <p:nvPr/>
          </p:nvPicPr>
          <p:blipFill>
            <a:blip r:embed="rId4">
              <a:alphaModFix/>
            </a:blip>
            <a:stretch>
              <a:fillRect/>
            </a:stretch>
          </p:blipFill>
          <p:spPr>
            <a:xfrm rot="10800000" flipH="1">
              <a:off x="4063887" y="625175"/>
              <a:ext cx="403575" cy="402725"/>
            </a:xfrm>
            <a:prstGeom prst="rect">
              <a:avLst/>
            </a:prstGeom>
            <a:noFill/>
            <a:ln>
              <a:noFill/>
            </a:ln>
          </p:spPr>
        </p:pic>
        <p:pic>
          <p:nvPicPr>
            <p:cNvPr id="16" name="Google Shape;16;p2"/>
            <p:cNvPicPr preferRelativeResize="0"/>
            <p:nvPr/>
          </p:nvPicPr>
          <p:blipFill>
            <a:blip r:embed="rId5">
              <a:alphaModFix/>
            </a:blip>
            <a:stretch>
              <a:fillRect/>
            </a:stretch>
          </p:blipFill>
          <p:spPr>
            <a:xfrm flipH="1">
              <a:off x="6848788" y="4362200"/>
              <a:ext cx="339425" cy="338750"/>
            </a:xfrm>
            <a:prstGeom prst="rect">
              <a:avLst/>
            </a:prstGeom>
            <a:noFill/>
            <a:ln>
              <a:noFill/>
            </a:ln>
          </p:spPr>
        </p:pic>
        <p:sp>
          <p:nvSpPr>
            <p:cNvPr id="17" name="Google Shape;17;p2"/>
            <p:cNvSpPr/>
            <p:nvPr/>
          </p:nvSpPr>
          <p:spPr>
            <a:xfrm flipH="1">
              <a:off x="5351500" y="211675"/>
              <a:ext cx="1947900" cy="19479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8" name="Google Shape;18;p2"/>
            <p:cNvPicPr preferRelativeResize="0"/>
            <p:nvPr/>
          </p:nvPicPr>
          <p:blipFill>
            <a:blip r:embed="rId6">
              <a:alphaModFix/>
            </a:blip>
            <a:stretch>
              <a:fillRect/>
            </a:stretch>
          </p:blipFill>
          <p:spPr>
            <a:xfrm rot="10800000" flipH="1">
              <a:off x="2388003" y="3263743"/>
              <a:ext cx="1666877" cy="1663390"/>
            </a:xfrm>
            <a:prstGeom prst="rect">
              <a:avLst/>
            </a:prstGeom>
            <a:noFill/>
            <a:ln>
              <a:noFill/>
            </a:ln>
          </p:spPr>
        </p:pic>
        <p:pic>
          <p:nvPicPr>
            <p:cNvPr id="19" name="Google Shape;19;p2"/>
            <p:cNvPicPr preferRelativeResize="0"/>
            <p:nvPr/>
          </p:nvPicPr>
          <p:blipFill>
            <a:blip r:embed="rId6">
              <a:alphaModFix/>
            </a:blip>
            <a:stretch>
              <a:fillRect/>
            </a:stretch>
          </p:blipFill>
          <p:spPr>
            <a:xfrm flipH="1">
              <a:off x="5915994" y="777017"/>
              <a:ext cx="818909" cy="817169"/>
            </a:xfrm>
            <a:prstGeom prst="rect">
              <a:avLst/>
            </a:prstGeom>
            <a:noFill/>
            <a:ln>
              <a:noFill/>
            </a:ln>
          </p:spPr>
        </p:pic>
        <p:pic>
          <p:nvPicPr>
            <p:cNvPr id="20" name="Google Shape;20;p2"/>
            <p:cNvPicPr preferRelativeResize="0"/>
            <p:nvPr/>
          </p:nvPicPr>
          <p:blipFill rotWithShape="1">
            <a:blip r:embed="rId3">
              <a:alphaModFix/>
            </a:blip>
            <a:srcRect l="47244" t="1700" r="-12382" b="49281"/>
            <a:stretch/>
          </p:blipFill>
          <p:spPr>
            <a:xfrm rot="10800000">
              <a:off x="7231123" y="-1"/>
              <a:ext cx="1912402" cy="1436076"/>
            </a:xfrm>
            <a:prstGeom prst="rect">
              <a:avLst/>
            </a:prstGeom>
            <a:noFill/>
            <a:ln>
              <a:noFill/>
            </a:ln>
          </p:spPr>
        </p:pic>
      </p:grpSp>
      <p:sp>
        <p:nvSpPr>
          <p:cNvPr id="21" name="Google Shape;21;p2"/>
          <p:cNvSpPr txBox="1">
            <a:spLocks noGrp="1"/>
          </p:cNvSpPr>
          <p:nvPr>
            <p:ph type="subTitle" idx="1"/>
          </p:nvPr>
        </p:nvSpPr>
        <p:spPr>
          <a:xfrm flipH="1">
            <a:off x="4721687" y="3220316"/>
            <a:ext cx="37023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rgbClr val="FFFFFF"/>
                </a:solidFill>
              </a:defRPr>
            </a:lvl1pPr>
            <a:lvl2pPr lvl="1" algn="r" rtl="0">
              <a:lnSpc>
                <a:spcPct val="100000"/>
              </a:lnSpc>
              <a:spcBef>
                <a:spcPts val="1600"/>
              </a:spcBef>
              <a:spcAft>
                <a:spcPts val="0"/>
              </a:spcAft>
              <a:buNone/>
              <a:defRPr sz="1600">
                <a:solidFill>
                  <a:srgbClr val="FFFFFF"/>
                </a:solidFill>
              </a:defRPr>
            </a:lvl2pPr>
            <a:lvl3pPr lvl="2" algn="r" rtl="0">
              <a:lnSpc>
                <a:spcPct val="100000"/>
              </a:lnSpc>
              <a:spcBef>
                <a:spcPts val="1600"/>
              </a:spcBef>
              <a:spcAft>
                <a:spcPts val="0"/>
              </a:spcAft>
              <a:buNone/>
              <a:defRPr sz="1600">
                <a:solidFill>
                  <a:srgbClr val="FFFFFF"/>
                </a:solidFill>
              </a:defRPr>
            </a:lvl3pPr>
            <a:lvl4pPr lvl="3" algn="r" rtl="0">
              <a:lnSpc>
                <a:spcPct val="100000"/>
              </a:lnSpc>
              <a:spcBef>
                <a:spcPts val="1600"/>
              </a:spcBef>
              <a:spcAft>
                <a:spcPts val="0"/>
              </a:spcAft>
              <a:buNone/>
              <a:defRPr sz="1600">
                <a:solidFill>
                  <a:srgbClr val="FFFFFF"/>
                </a:solidFill>
              </a:defRPr>
            </a:lvl4pPr>
            <a:lvl5pPr lvl="4" algn="r" rtl="0">
              <a:lnSpc>
                <a:spcPct val="100000"/>
              </a:lnSpc>
              <a:spcBef>
                <a:spcPts val="1600"/>
              </a:spcBef>
              <a:spcAft>
                <a:spcPts val="0"/>
              </a:spcAft>
              <a:buNone/>
              <a:defRPr sz="1600">
                <a:solidFill>
                  <a:srgbClr val="FFFFFF"/>
                </a:solidFill>
              </a:defRPr>
            </a:lvl5pPr>
            <a:lvl6pPr lvl="5" algn="r" rtl="0">
              <a:lnSpc>
                <a:spcPct val="100000"/>
              </a:lnSpc>
              <a:spcBef>
                <a:spcPts val="1600"/>
              </a:spcBef>
              <a:spcAft>
                <a:spcPts val="0"/>
              </a:spcAft>
              <a:buNone/>
              <a:defRPr sz="1600">
                <a:solidFill>
                  <a:srgbClr val="FFFFFF"/>
                </a:solidFill>
              </a:defRPr>
            </a:lvl6pPr>
            <a:lvl7pPr lvl="6" algn="r" rtl="0">
              <a:lnSpc>
                <a:spcPct val="100000"/>
              </a:lnSpc>
              <a:spcBef>
                <a:spcPts val="1600"/>
              </a:spcBef>
              <a:spcAft>
                <a:spcPts val="0"/>
              </a:spcAft>
              <a:buNone/>
              <a:defRPr sz="1600">
                <a:solidFill>
                  <a:srgbClr val="FFFFFF"/>
                </a:solidFill>
              </a:defRPr>
            </a:lvl7pPr>
            <a:lvl8pPr lvl="7" algn="r" rtl="0">
              <a:lnSpc>
                <a:spcPct val="100000"/>
              </a:lnSpc>
              <a:spcBef>
                <a:spcPts val="1600"/>
              </a:spcBef>
              <a:spcAft>
                <a:spcPts val="0"/>
              </a:spcAft>
              <a:buNone/>
              <a:defRPr sz="1600">
                <a:solidFill>
                  <a:srgbClr val="FFFFFF"/>
                </a:solidFill>
              </a:defRPr>
            </a:lvl8pPr>
            <a:lvl9pPr lvl="8" algn="r" rtl="0">
              <a:lnSpc>
                <a:spcPct val="100000"/>
              </a:lnSpc>
              <a:spcBef>
                <a:spcPts val="1600"/>
              </a:spcBef>
              <a:spcAft>
                <a:spcPts val="1600"/>
              </a:spcAft>
              <a:buNone/>
              <a:defRPr sz="1600">
                <a:solidFill>
                  <a:srgbClr val="FFFFFF"/>
                </a:solidFill>
              </a:defRPr>
            </a:lvl9pPr>
          </a:lstStyle>
          <a:p>
            <a:endParaRPr/>
          </a:p>
        </p:txBody>
      </p:sp>
      <p:sp>
        <p:nvSpPr>
          <p:cNvPr id="22" name="Google Shape;22;p2"/>
          <p:cNvSpPr txBox="1">
            <a:spLocks noGrp="1"/>
          </p:cNvSpPr>
          <p:nvPr>
            <p:ph type="ctrTitle"/>
          </p:nvPr>
        </p:nvSpPr>
        <p:spPr>
          <a:xfrm flipH="1">
            <a:off x="4721687" y="2290984"/>
            <a:ext cx="3702300" cy="10821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6000"/>
              <a:buNone/>
              <a:defRPr sz="7200">
                <a:solidFill>
                  <a:srgbClr val="FFFFFF"/>
                </a:solidFill>
                <a:latin typeface="Saira SemiCondensed SemiBold"/>
                <a:ea typeface="Saira SemiCondensed SemiBold"/>
                <a:cs typeface="Saira SemiCondensed SemiBold"/>
                <a:sym typeface="Saira SemiCondensed SemiBold"/>
              </a:defRPr>
            </a:lvl1pPr>
            <a:lvl2pPr lvl="1" rtl="0">
              <a:spcBef>
                <a:spcPts val="0"/>
              </a:spcBef>
              <a:spcAft>
                <a:spcPts val="0"/>
              </a:spcAft>
              <a:buSzPts val="6000"/>
              <a:buFont typeface="Bahiana"/>
              <a:buNone/>
              <a:defRPr sz="6000">
                <a:latin typeface="Bahiana"/>
                <a:ea typeface="Bahiana"/>
                <a:cs typeface="Bahiana"/>
                <a:sym typeface="Bahiana"/>
              </a:defRPr>
            </a:lvl2pPr>
            <a:lvl3pPr lvl="2" rtl="0">
              <a:spcBef>
                <a:spcPts val="0"/>
              </a:spcBef>
              <a:spcAft>
                <a:spcPts val="0"/>
              </a:spcAft>
              <a:buSzPts val="6000"/>
              <a:buFont typeface="Bahiana"/>
              <a:buNone/>
              <a:defRPr sz="6000">
                <a:latin typeface="Bahiana"/>
                <a:ea typeface="Bahiana"/>
                <a:cs typeface="Bahiana"/>
                <a:sym typeface="Bahiana"/>
              </a:defRPr>
            </a:lvl3pPr>
            <a:lvl4pPr lvl="3" rtl="0">
              <a:spcBef>
                <a:spcPts val="0"/>
              </a:spcBef>
              <a:spcAft>
                <a:spcPts val="0"/>
              </a:spcAft>
              <a:buSzPts val="6000"/>
              <a:buFont typeface="Bahiana"/>
              <a:buNone/>
              <a:defRPr sz="6000">
                <a:latin typeface="Bahiana"/>
                <a:ea typeface="Bahiana"/>
                <a:cs typeface="Bahiana"/>
                <a:sym typeface="Bahiana"/>
              </a:defRPr>
            </a:lvl4pPr>
            <a:lvl5pPr lvl="4" rtl="0">
              <a:spcBef>
                <a:spcPts val="0"/>
              </a:spcBef>
              <a:spcAft>
                <a:spcPts val="0"/>
              </a:spcAft>
              <a:buSzPts val="6000"/>
              <a:buFont typeface="Bahiana"/>
              <a:buNone/>
              <a:defRPr sz="6000">
                <a:latin typeface="Bahiana"/>
                <a:ea typeface="Bahiana"/>
                <a:cs typeface="Bahiana"/>
                <a:sym typeface="Bahiana"/>
              </a:defRPr>
            </a:lvl5pPr>
            <a:lvl6pPr lvl="5" rtl="0">
              <a:spcBef>
                <a:spcPts val="0"/>
              </a:spcBef>
              <a:spcAft>
                <a:spcPts val="0"/>
              </a:spcAft>
              <a:buSzPts val="6000"/>
              <a:buFont typeface="Bahiana"/>
              <a:buNone/>
              <a:defRPr sz="6000">
                <a:latin typeface="Bahiana"/>
                <a:ea typeface="Bahiana"/>
                <a:cs typeface="Bahiana"/>
                <a:sym typeface="Bahiana"/>
              </a:defRPr>
            </a:lvl6pPr>
            <a:lvl7pPr lvl="6" rtl="0">
              <a:spcBef>
                <a:spcPts val="0"/>
              </a:spcBef>
              <a:spcAft>
                <a:spcPts val="0"/>
              </a:spcAft>
              <a:buSzPts val="6000"/>
              <a:buFont typeface="Bahiana"/>
              <a:buNone/>
              <a:defRPr sz="6000">
                <a:latin typeface="Bahiana"/>
                <a:ea typeface="Bahiana"/>
                <a:cs typeface="Bahiana"/>
                <a:sym typeface="Bahiana"/>
              </a:defRPr>
            </a:lvl7pPr>
            <a:lvl8pPr lvl="7" rtl="0">
              <a:spcBef>
                <a:spcPts val="0"/>
              </a:spcBef>
              <a:spcAft>
                <a:spcPts val="0"/>
              </a:spcAft>
              <a:buSzPts val="6000"/>
              <a:buFont typeface="Bahiana"/>
              <a:buNone/>
              <a:defRPr sz="6000">
                <a:latin typeface="Bahiana"/>
                <a:ea typeface="Bahiana"/>
                <a:cs typeface="Bahiana"/>
                <a:sym typeface="Bahiana"/>
              </a:defRPr>
            </a:lvl8pPr>
            <a:lvl9pPr lvl="8" rtl="0">
              <a:spcBef>
                <a:spcPts val="0"/>
              </a:spcBef>
              <a:spcAft>
                <a:spcPts val="0"/>
              </a:spcAft>
              <a:buSzPts val="6000"/>
              <a:buFont typeface="Bahiana"/>
              <a:buNone/>
              <a:defRPr sz="6000">
                <a:latin typeface="Bahiana"/>
                <a:ea typeface="Bahiana"/>
                <a:cs typeface="Bahiana"/>
                <a:sym typeface="Bahian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7"/>
          <p:cNvSpPr txBox="1">
            <a:spLocks noGrp="1"/>
          </p:cNvSpPr>
          <p:nvPr>
            <p:ph type="ctrTitle"/>
          </p:nvPr>
        </p:nvSpPr>
        <p:spPr>
          <a:xfrm>
            <a:off x="4540675" y="1234000"/>
            <a:ext cx="3893700" cy="953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50" name="Google Shape;50;p7"/>
          <p:cNvSpPr txBox="1">
            <a:spLocks noGrp="1"/>
          </p:cNvSpPr>
          <p:nvPr>
            <p:ph type="subTitle" idx="1"/>
          </p:nvPr>
        </p:nvSpPr>
        <p:spPr>
          <a:xfrm>
            <a:off x="4540575" y="2722193"/>
            <a:ext cx="3893700" cy="1849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600">
                <a:solidFill>
                  <a:schemeClr val="dk1"/>
                </a:solidFill>
              </a:defRPr>
            </a:lvl1pPr>
            <a:lvl2pPr lvl="1" algn="r" rtl="0">
              <a:lnSpc>
                <a:spcPct val="100000"/>
              </a:lnSpc>
              <a:spcBef>
                <a:spcPts val="1600"/>
              </a:spcBef>
              <a:spcAft>
                <a:spcPts val="0"/>
              </a:spcAft>
              <a:buNone/>
              <a:defRPr sz="1600">
                <a:solidFill>
                  <a:schemeClr val="dk1"/>
                </a:solidFill>
              </a:defRPr>
            </a:lvl2pPr>
            <a:lvl3pPr lvl="2" algn="r" rtl="0">
              <a:lnSpc>
                <a:spcPct val="100000"/>
              </a:lnSpc>
              <a:spcBef>
                <a:spcPts val="1600"/>
              </a:spcBef>
              <a:spcAft>
                <a:spcPts val="0"/>
              </a:spcAft>
              <a:buNone/>
              <a:defRPr sz="1600">
                <a:solidFill>
                  <a:schemeClr val="dk1"/>
                </a:solidFill>
              </a:defRPr>
            </a:lvl3pPr>
            <a:lvl4pPr lvl="3" algn="r" rtl="0">
              <a:lnSpc>
                <a:spcPct val="100000"/>
              </a:lnSpc>
              <a:spcBef>
                <a:spcPts val="1600"/>
              </a:spcBef>
              <a:spcAft>
                <a:spcPts val="0"/>
              </a:spcAft>
              <a:buNone/>
              <a:defRPr sz="1600">
                <a:solidFill>
                  <a:schemeClr val="dk1"/>
                </a:solidFill>
              </a:defRPr>
            </a:lvl4pPr>
            <a:lvl5pPr lvl="4" algn="r" rtl="0">
              <a:lnSpc>
                <a:spcPct val="100000"/>
              </a:lnSpc>
              <a:spcBef>
                <a:spcPts val="1600"/>
              </a:spcBef>
              <a:spcAft>
                <a:spcPts val="0"/>
              </a:spcAft>
              <a:buNone/>
              <a:defRPr sz="1600">
                <a:solidFill>
                  <a:schemeClr val="dk1"/>
                </a:solidFill>
              </a:defRPr>
            </a:lvl5pPr>
            <a:lvl6pPr lvl="5" algn="r" rtl="0">
              <a:lnSpc>
                <a:spcPct val="100000"/>
              </a:lnSpc>
              <a:spcBef>
                <a:spcPts val="1600"/>
              </a:spcBef>
              <a:spcAft>
                <a:spcPts val="0"/>
              </a:spcAft>
              <a:buNone/>
              <a:defRPr sz="1600">
                <a:solidFill>
                  <a:schemeClr val="dk1"/>
                </a:solidFill>
              </a:defRPr>
            </a:lvl6pPr>
            <a:lvl7pPr lvl="6" algn="r" rtl="0">
              <a:lnSpc>
                <a:spcPct val="100000"/>
              </a:lnSpc>
              <a:spcBef>
                <a:spcPts val="1600"/>
              </a:spcBef>
              <a:spcAft>
                <a:spcPts val="0"/>
              </a:spcAft>
              <a:buNone/>
              <a:defRPr sz="1600">
                <a:solidFill>
                  <a:schemeClr val="dk1"/>
                </a:solidFill>
              </a:defRPr>
            </a:lvl7pPr>
            <a:lvl8pPr lvl="7" algn="r" rtl="0">
              <a:lnSpc>
                <a:spcPct val="100000"/>
              </a:lnSpc>
              <a:spcBef>
                <a:spcPts val="1600"/>
              </a:spcBef>
              <a:spcAft>
                <a:spcPts val="0"/>
              </a:spcAft>
              <a:buNone/>
              <a:defRPr sz="1600">
                <a:solidFill>
                  <a:schemeClr val="dk1"/>
                </a:solidFill>
              </a:defRPr>
            </a:lvl8pPr>
            <a:lvl9pPr lvl="8" algn="r" rtl="0">
              <a:lnSpc>
                <a:spcPct val="100000"/>
              </a:lnSpc>
              <a:spcBef>
                <a:spcPts val="1600"/>
              </a:spcBef>
              <a:spcAft>
                <a:spcPts val="1600"/>
              </a:spcAft>
              <a:buNone/>
              <a:defRPr sz="1600">
                <a:solidFill>
                  <a:schemeClr val="dk1"/>
                </a:solidFill>
              </a:defRPr>
            </a:lvl9pPr>
          </a:lstStyle>
          <a:p>
            <a:endParaRPr/>
          </a:p>
        </p:txBody>
      </p:sp>
      <p:sp>
        <p:nvSpPr>
          <p:cNvPr id="51" name="Google Shape;51;p7"/>
          <p:cNvSpPr/>
          <p:nvPr/>
        </p:nvSpPr>
        <p:spPr>
          <a:xfrm>
            <a:off x="-5575" y="3950"/>
            <a:ext cx="5403300" cy="5143500"/>
          </a:xfrm>
          <a:prstGeom prst="rect">
            <a:avLst/>
          </a:prstGeom>
          <a:gradFill>
            <a:gsLst>
              <a:gs pos="0">
                <a:srgbClr val="00151F">
                  <a:alpha val="66274"/>
                </a:srgbClr>
              </a:gs>
              <a:gs pos="62000">
                <a:srgbClr val="FFFFFF">
                  <a:alpha val="0"/>
                </a:srgbClr>
              </a:gs>
              <a:gs pos="100000">
                <a:srgbClr val="FFFFFF">
                  <a:alpha val="0"/>
                </a:srgbClr>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7"/>
          <p:cNvSpPr/>
          <p:nvPr/>
        </p:nvSpPr>
        <p:spPr>
          <a:xfrm rot="10800000">
            <a:off x="5341989" y="82562"/>
            <a:ext cx="1039500" cy="1039500"/>
          </a:xfrm>
          <a:prstGeom prst="ellipse">
            <a:avLst/>
          </a:prstGeom>
          <a:gradFill>
            <a:gsLst>
              <a:gs pos="0">
                <a:srgbClr val="00151F">
                  <a:alpha val="42745"/>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3" name="Google Shape;53;p7"/>
          <p:cNvPicPr preferRelativeResize="0"/>
          <p:nvPr/>
        </p:nvPicPr>
        <p:blipFill rotWithShape="1">
          <a:blip r:embed="rId3">
            <a:alphaModFix/>
          </a:blip>
          <a:srcRect l="48250" b="42676"/>
          <a:stretch/>
        </p:blipFill>
        <p:spPr>
          <a:xfrm>
            <a:off x="2" y="1098474"/>
            <a:ext cx="3659323" cy="4045026"/>
          </a:xfrm>
          <a:prstGeom prst="rect">
            <a:avLst/>
          </a:prstGeom>
          <a:noFill/>
          <a:ln>
            <a:noFill/>
          </a:ln>
        </p:spPr>
      </p:pic>
      <p:pic>
        <p:nvPicPr>
          <p:cNvPr id="54" name="Google Shape;54;p7"/>
          <p:cNvPicPr preferRelativeResize="0"/>
          <p:nvPr/>
        </p:nvPicPr>
        <p:blipFill>
          <a:blip r:embed="rId4">
            <a:alphaModFix/>
          </a:blip>
          <a:stretch>
            <a:fillRect/>
          </a:stretch>
        </p:blipFill>
        <p:spPr>
          <a:xfrm>
            <a:off x="5513252" y="254549"/>
            <a:ext cx="696975" cy="6955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2"/>
          <p:cNvSpPr txBox="1">
            <a:spLocks noGrp="1"/>
          </p:cNvSpPr>
          <p:nvPr>
            <p:ph type="ctrTitle"/>
          </p:nvPr>
        </p:nvSpPr>
        <p:spPr>
          <a:xfrm>
            <a:off x="1204900" y="1383139"/>
            <a:ext cx="31554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2"/>
          <p:cNvSpPr txBox="1">
            <a:spLocks noGrp="1"/>
          </p:cNvSpPr>
          <p:nvPr>
            <p:ph type="subTitle" idx="1"/>
          </p:nvPr>
        </p:nvSpPr>
        <p:spPr>
          <a:xfrm flipH="1">
            <a:off x="1205250" y="1898825"/>
            <a:ext cx="2801100" cy="5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2"/>
          <p:cNvSpPr txBox="1">
            <a:spLocks noGrp="1"/>
          </p:cNvSpPr>
          <p:nvPr>
            <p:ph type="ctrTitle" idx="2"/>
          </p:nvPr>
        </p:nvSpPr>
        <p:spPr>
          <a:xfrm>
            <a:off x="1204900" y="3416963"/>
            <a:ext cx="31554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7" name="Google Shape;77;p12"/>
          <p:cNvSpPr txBox="1">
            <a:spLocks noGrp="1"/>
          </p:cNvSpPr>
          <p:nvPr>
            <p:ph type="subTitle" idx="3"/>
          </p:nvPr>
        </p:nvSpPr>
        <p:spPr>
          <a:xfrm flipH="1">
            <a:off x="1205250" y="3932650"/>
            <a:ext cx="2801100" cy="5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2"/>
          <p:cNvSpPr txBox="1">
            <a:spLocks noGrp="1"/>
          </p:cNvSpPr>
          <p:nvPr>
            <p:ph type="ctrTitle" idx="4"/>
          </p:nvPr>
        </p:nvSpPr>
        <p:spPr>
          <a:xfrm>
            <a:off x="5256950" y="1383139"/>
            <a:ext cx="31551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9" name="Google Shape;79;p12"/>
          <p:cNvSpPr txBox="1">
            <a:spLocks noGrp="1"/>
          </p:cNvSpPr>
          <p:nvPr>
            <p:ph type="subTitle" idx="5"/>
          </p:nvPr>
        </p:nvSpPr>
        <p:spPr>
          <a:xfrm flipH="1">
            <a:off x="5257300" y="1898825"/>
            <a:ext cx="2801100" cy="5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2"/>
          <p:cNvSpPr txBox="1">
            <a:spLocks noGrp="1"/>
          </p:cNvSpPr>
          <p:nvPr>
            <p:ph type="ctrTitle" idx="6"/>
          </p:nvPr>
        </p:nvSpPr>
        <p:spPr>
          <a:xfrm>
            <a:off x="5256950" y="3416963"/>
            <a:ext cx="31551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1" name="Google Shape;81;p12"/>
          <p:cNvSpPr txBox="1">
            <a:spLocks noGrp="1"/>
          </p:cNvSpPr>
          <p:nvPr>
            <p:ph type="subTitle" idx="7"/>
          </p:nvPr>
        </p:nvSpPr>
        <p:spPr>
          <a:xfrm flipH="1">
            <a:off x="5257300" y="3932650"/>
            <a:ext cx="2801100" cy="5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2"/>
          <p:cNvSpPr txBox="1">
            <a:spLocks noGrp="1"/>
          </p:cNvSpPr>
          <p:nvPr>
            <p:ph type="title" idx="8" hasCustomPrompt="1"/>
          </p:nvPr>
        </p:nvSpPr>
        <p:spPr>
          <a:xfrm flipH="1">
            <a:off x="1204900" y="2979627"/>
            <a:ext cx="2046300" cy="6120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2"/>
              </a:buClr>
              <a:buSzPts val="3600"/>
              <a:buNone/>
              <a:defRPr sz="3000">
                <a:solidFill>
                  <a:schemeClr val="dk1"/>
                </a:solidFill>
              </a:defRPr>
            </a:lvl1pPr>
            <a:lvl2pPr lvl="1"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83" name="Google Shape;83;p12"/>
          <p:cNvSpPr txBox="1">
            <a:spLocks noGrp="1"/>
          </p:cNvSpPr>
          <p:nvPr>
            <p:ph type="title" idx="9" hasCustomPrompt="1"/>
          </p:nvPr>
        </p:nvSpPr>
        <p:spPr>
          <a:xfrm flipH="1">
            <a:off x="1204900" y="931626"/>
            <a:ext cx="2046300" cy="6120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2"/>
              </a:buClr>
              <a:buSzPts val="3600"/>
              <a:buNone/>
              <a:defRPr sz="3000">
                <a:solidFill>
                  <a:schemeClr val="dk1"/>
                </a:solidFill>
              </a:defRPr>
            </a:lvl1pPr>
            <a:lvl2pPr lvl="1"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84" name="Google Shape;84;p12"/>
          <p:cNvSpPr txBox="1">
            <a:spLocks noGrp="1"/>
          </p:cNvSpPr>
          <p:nvPr>
            <p:ph type="title" idx="13" hasCustomPrompt="1"/>
          </p:nvPr>
        </p:nvSpPr>
        <p:spPr>
          <a:xfrm flipH="1">
            <a:off x="5256950" y="931626"/>
            <a:ext cx="2046300" cy="6120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2"/>
              </a:buClr>
              <a:buSzPts val="3600"/>
              <a:buNone/>
              <a:defRPr sz="3000">
                <a:solidFill>
                  <a:schemeClr val="dk1"/>
                </a:solidFill>
              </a:defRPr>
            </a:lvl1pPr>
            <a:lvl2pPr lvl="1"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85" name="Google Shape;85;p12"/>
          <p:cNvSpPr txBox="1">
            <a:spLocks noGrp="1"/>
          </p:cNvSpPr>
          <p:nvPr>
            <p:ph type="title" idx="14" hasCustomPrompt="1"/>
          </p:nvPr>
        </p:nvSpPr>
        <p:spPr>
          <a:xfrm flipH="1">
            <a:off x="5256950" y="2979632"/>
            <a:ext cx="2046300" cy="6120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2"/>
              </a:buClr>
              <a:buSzPts val="3600"/>
              <a:buNone/>
              <a:defRPr sz="3000">
                <a:solidFill>
                  <a:schemeClr val="dk1"/>
                </a:solidFill>
              </a:defRPr>
            </a:lvl1pPr>
            <a:lvl2pPr lvl="1"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CUSTOM_9">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3"/>
          <p:cNvSpPr txBox="1">
            <a:spLocks noGrp="1"/>
          </p:cNvSpPr>
          <p:nvPr>
            <p:ph type="ctrTitle"/>
          </p:nvPr>
        </p:nvSpPr>
        <p:spPr>
          <a:xfrm>
            <a:off x="720000" y="3153300"/>
            <a:ext cx="40230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sz="1200">
                <a:solidFill>
                  <a:schemeClr val="dk1"/>
                </a:solidFill>
              </a:defRPr>
            </a:lvl1pPr>
            <a:lvl2pPr lvl="1" algn="ctr" rtl="0">
              <a:spcBef>
                <a:spcPts val="0"/>
              </a:spcBef>
              <a:spcAft>
                <a:spcPts val="0"/>
              </a:spcAft>
              <a:buClr>
                <a:schemeClr val="accent1"/>
              </a:buClr>
              <a:buSzPts val="1400"/>
              <a:buNone/>
              <a:defRPr sz="1400">
                <a:solidFill>
                  <a:schemeClr val="accent1"/>
                </a:solidFill>
              </a:defRPr>
            </a:lvl2pPr>
            <a:lvl3pPr lvl="2" algn="ctr" rtl="0">
              <a:spcBef>
                <a:spcPts val="0"/>
              </a:spcBef>
              <a:spcAft>
                <a:spcPts val="0"/>
              </a:spcAft>
              <a:buClr>
                <a:schemeClr val="accent1"/>
              </a:buClr>
              <a:buSzPts val="1400"/>
              <a:buNone/>
              <a:defRPr sz="1400">
                <a:solidFill>
                  <a:schemeClr val="accent1"/>
                </a:solidFill>
              </a:defRPr>
            </a:lvl3pPr>
            <a:lvl4pPr lvl="3" algn="ctr" rtl="0">
              <a:spcBef>
                <a:spcPts val="0"/>
              </a:spcBef>
              <a:spcAft>
                <a:spcPts val="0"/>
              </a:spcAft>
              <a:buClr>
                <a:schemeClr val="accent1"/>
              </a:buClr>
              <a:buSzPts val="1400"/>
              <a:buNone/>
              <a:defRPr sz="1400">
                <a:solidFill>
                  <a:schemeClr val="accent1"/>
                </a:solidFill>
              </a:defRPr>
            </a:lvl4pPr>
            <a:lvl5pPr lvl="4" algn="ctr" rtl="0">
              <a:spcBef>
                <a:spcPts val="0"/>
              </a:spcBef>
              <a:spcAft>
                <a:spcPts val="0"/>
              </a:spcAft>
              <a:buClr>
                <a:schemeClr val="accent1"/>
              </a:buClr>
              <a:buSzPts val="1400"/>
              <a:buNone/>
              <a:defRPr sz="1400">
                <a:solidFill>
                  <a:schemeClr val="accent1"/>
                </a:solidFill>
              </a:defRPr>
            </a:lvl5pPr>
            <a:lvl6pPr lvl="5" algn="ctr" rtl="0">
              <a:spcBef>
                <a:spcPts val="0"/>
              </a:spcBef>
              <a:spcAft>
                <a:spcPts val="0"/>
              </a:spcAft>
              <a:buClr>
                <a:schemeClr val="accent1"/>
              </a:buClr>
              <a:buSzPts val="1400"/>
              <a:buNone/>
              <a:defRPr sz="1400">
                <a:solidFill>
                  <a:schemeClr val="accent1"/>
                </a:solidFill>
              </a:defRPr>
            </a:lvl6pPr>
            <a:lvl7pPr lvl="6" algn="ctr" rtl="0">
              <a:spcBef>
                <a:spcPts val="0"/>
              </a:spcBef>
              <a:spcAft>
                <a:spcPts val="0"/>
              </a:spcAft>
              <a:buClr>
                <a:schemeClr val="accent1"/>
              </a:buClr>
              <a:buSzPts val="1400"/>
              <a:buNone/>
              <a:defRPr sz="1400">
                <a:solidFill>
                  <a:schemeClr val="accent1"/>
                </a:solidFill>
              </a:defRPr>
            </a:lvl7pPr>
            <a:lvl8pPr lvl="7" algn="ctr" rtl="0">
              <a:spcBef>
                <a:spcPts val="0"/>
              </a:spcBef>
              <a:spcAft>
                <a:spcPts val="0"/>
              </a:spcAft>
              <a:buClr>
                <a:schemeClr val="accent1"/>
              </a:buClr>
              <a:buSzPts val="1400"/>
              <a:buNone/>
              <a:defRPr sz="1400">
                <a:solidFill>
                  <a:schemeClr val="accent1"/>
                </a:solidFill>
              </a:defRPr>
            </a:lvl8pPr>
            <a:lvl9pPr lvl="8" algn="ctr" rtl="0">
              <a:spcBef>
                <a:spcPts val="0"/>
              </a:spcBef>
              <a:spcAft>
                <a:spcPts val="0"/>
              </a:spcAft>
              <a:buClr>
                <a:schemeClr val="accent1"/>
              </a:buClr>
              <a:buSzPts val="1400"/>
              <a:buNone/>
              <a:defRPr sz="1400">
                <a:solidFill>
                  <a:schemeClr val="accent1"/>
                </a:solidFill>
              </a:defRPr>
            </a:lvl9pPr>
          </a:lstStyle>
          <a:p>
            <a:endParaRPr/>
          </a:p>
        </p:txBody>
      </p:sp>
      <p:sp>
        <p:nvSpPr>
          <p:cNvPr id="88" name="Google Shape;88;p13"/>
          <p:cNvSpPr txBox="1">
            <a:spLocks noGrp="1"/>
          </p:cNvSpPr>
          <p:nvPr>
            <p:ph type="subTitle" idx="1"/>
          </p:nvPr>
        </p:nvSpPr>
        <p:spPr>
          <a:xfrm>
            <a:off x="720025" y="1050350"/>
            <a:ext cx="4263900" cy="18234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None/>
              <a:defRPr sz="1800">
                <a:solidFill>
                  <a:schemeClr val="dk1"/>
                </a:solidFill>
              </a:defRPr>
            </a:lvl1pPr>
            <a:lvl2pPr lvl="1" rtl="0">
              <a:lnSpc>
                <a:spcPct val="100000"/>
              </a:lnSpc>
              <a:spcBef>
                <a:spcPts val="0"/>
              </a:spcBef>
              <a:spcAft>
                <a:spcPts val="0"/>
              </a:spcAft>
              <a:buNone/>
              <a:defRPr sz="1800">
                <a:solidFill>
                  <a:schemeClr val="dk1"/>
                </a:solidFill>
              </a:defRPr>
            </a:lvl2pPr>
            <a:lvl3pPr lvl="2" rtl="0">
              <a:lnSpc>
                <a:spcPct val="100000"/>
              </a:lnSpc>
              <a:spcBef>
                <a:spcPts val="0"/>
              </a:spcBef>
              <a:spcAft>
                <a:spcPts val="0"/>
              </a:spcAft>
              <a:buNone/>
              <a:defRPr sz="1800">
                <a:solidFill>
                  <a:schemeClr val="dk1"/>
                </a:solidFill>
              </a:defRPr>
            </a:lvl3pPr>
            <a:lvl4pPr lvl="3" rtl="0">
              <a:lnSpc>
                <a:spcPct val="100000"/>
              </a:lnSpc>
              <a:spcBef>
                <a:spcPts val="0"/>
              </a:spcBef>
              <a:spcAft>
                <a:spcPts val="0"/>
              </a:spcAft>
              <a:buNone/>
              <a:defRPr sz="1800">
                <a:solidFill>
                  <a:schemeClr val="dk1"/>
                </a:solidFill>
              </a:defRPr>
            </a:lvl4pPr>
            <a:lvl5pPr lvl="4" rtl="0">
              <a:lnSpc>
                <a:spcPct val="100000"/>
              </a:lnSpc>
              <a:spcBef>
                <a:spcPts val="0"/>
              </a:spcBef>
              <a:spcAft>
                <a:spcPts val="0"/>
              </a:spcAft>
              <a:buNone/>
              <a:defRPr sz="1800">
                <a:solidFill>
                  <a:schemeClr val="dk1"/>
                </a:solidFill>
              </a:defRPr>
            </a:lvl5pPr>
            <a:lvl6pPr lvl="5" rtl="0">
              <a:lnSpc>
                <a:spcPct val="100000"/>
              </a:lnSpc>
              <a:spcBef>
                <a:spcPts val="0"/>
              </a:spcBef>
              <a:spcAft>
                <a:spcPts val="0"/>
              </a:spcAft>
              <a:buNone/>
              <a:defRPr sz="1800">
                <a:solidFill>
                  <a:schemeClr val="dk1"/>
                </a:solidFill>
              </a:defRPr>
            </a:lvl6pPr>
            <a:lvl7pPr lvl="6" rtl="0">
              <a:lnSpc>
                <a:spcPct val="100000"/>
              </a:lnSpc>
              <a:spcBef>
                <a:spcPts val="0"/>
              </a:spcBef>
              <a:spcAft>
                <a:spcPts val="0"/>
              </a:spcAft>
              <a:buNone/>
              <a:defRPr sz="1800">
                <a:solidFill>
                  <a:schemeClr val="dk1"/>
                </a:solidFill>
              </a:defRPr>
            </a:lvl7pPr>
            <a:lvl8pPr lvl="7" rtl="0">
              <a:lnSpc>
                <a:spcPct val="100000"/>
              </a:lnSpc>
              <a:spcBef>
                <a:spcPts val="0"/>
              </a:spcBef>
              <a:spcAft>
                <a:spcPts val="0"/>
              </a:spcAft>
              <a:buNone/>
              <a:defRPr sz="1800">
                <a:solidFill>
                  <a:schemeClr val="dk1"/>
                </a:solidFill>
              </a:defRPr>
            </a:lvl8pPr>
            <a:lvl9pPr lvl="8" rtl="0">
              <a:lnSpc>
                <a:spcPct val="100000"/>
              </a:lnSpc>
              <a:spcBef>
                <a:spcPts val="0"/>
              </a:spcBef>
              <a:spcAft>
                <a:spcPts val="0"/>
              </a:spcAft>
              <a:buNone/>
              <a:defRPr sz="1800">
                <a:solidFill>
                  <a:schemeClr val="dk1"/>
                </a:solidFill>
              </a:defRPr>
            </a:lvl9pPr>
          </a:lstStyle>
          <a:p>
            <a:endParaRPr/>
          </a:p>
        </p:txBody>
      </p:sp>
      <p:grpSp>
        <p:nvGrpSpPr>
          <p:cNvPr id="89" name="Google Shape;89;p13"/>
          <p:cNvGrpSpPr/>
          <p:nvPr/>
        </p:nvGrpSpPr>
        <p:grpSpPr>
          <a:xfrm>
            <a:off x="3740700" y="3950"/>
            <a:ext cx="5403300" cy="5143500"/>
            <a:chOff x="3740700" y="3950"/>
            <a:chExt cx="5403300" cy="5143500"/>
          </a:xfrm>
        </p:grpSpPr>
        <p:sp>
          <p:nvSpPr>
            <p:cNvPr id="90" name="Google Shape;90;p13"/>
            <p:cNvSpPr/>
            <p:nvPr/>
          </p:nvSpPr>
          <p:spPr>
            <a:xfrm flipH="1">
              <a:off x="3740700" y="3950"/>
              <a:ext cx="5403300" cy="5143500"/>
            </a:xfrm>
            <a:prstGeom prst="rect">
              <a:avLst/>
            </a:prstGeom>
            <a:gradFill>
              <a:gsLst>
                <a:gs pos="0">
                  <a:srgbClr val="00151F">
                    <a:alpha val="66274"/>
                  </a:srgbClr>
                </a:gs>
                <a:gs pos="62000">
                  <a:srgbClr val="FFFFFF">
                    <a:alpha val="0"/>
                  </a:srgbClr>
                </a:gs>
                <a:gs pos="100000">
                  <a:srgbClr val="FFFFFF">
                    <a:alpha val="0"/>
                  </a:srgbClr>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91;p13"/>
            <p:cNvSpPr/>
            <p:nvPr/>
          </p:nvSpPr>
          <p:spPr>
            <a:xfrm rot="10800000" flipH="1">
              <a:off x="6050750" y="223424"/>
              <a:ext cx="1039500" cy="1039500"/>
            </a:xfrm>
            <a:prstGeom prst="ellipse">
              <a:avLst/>
            </a:prstGeom>
            <a:gradFill>
              <a:gsLst>
                <a:gs pos="0">
                  <a:srgbClr val="00151F">
                    <a:alpha val="42745"/>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2" name="Google Shape;92;p13"/>
            <p:cNvPicPr preferRelativeResize="0"/>
            <p:nvPr/>
          </p:nvPicPr>
          <p:blipFill rotWithShape="1">
            <a:blip r:embed="rId3">
              <a:alphaModFix/>
            </a:blip>
            <a:srcRect l="48250" b="42676"/>
            <a:stretch/>
          </p:blipFill>
          <p:spPr>
            <a:xfrm flipH="1">
              <a:off x="5484677" y="1098474"/>
              <a:ext cx="3659323" cy="4045026"/>
            </a:xfrm>
            <a:prstGeom prst="rect">
              <a:avLst/>
            </a:prstGeom>
            <a:noFill/>
            <a:ln>
              <a:noFill/>
            </a:ln>
          </p:spPr>
        </p:pic>
        <p:pic>
          <p:nvPicPr>
            <p:cNvPr id="93" name="Google Shape;93;p13"/>
            <p:cNvPicPr preferRelativeResize="0"/>
            <p:nvPr/>
          </p:nvPicPr>
          <p:blipFill>
            <a:blip r:embed="rId4">
              <a:alphaModFix/>
            </a:blip>
            <a:stretch>
              <a:fillRect/>
            </a:stretch>
          </p:blipFill>
          <p:spPr>
            <a:xfrm flipH="1">
              <a:off x="6222000" y="395424"/>
              <a:ext cx="696975" cy="695526"/>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long list">
  <p:cSld name="CUSTOM_8">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14"/>
          <p:cNvSpPr txBox="1">
            <a:spLocks noGrp="1"/>
          </p:cNvSpPr>
          <p:nvPr>
            <p:ph type="body" idx="1"/>
          </p:nvPr>
        </p:nvSpPr>
        <p:spPr>
          <a:xfrm>
            <a:off x="720050" y="1371600"/>
            <a:ext cx="7703700" cy="31449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chemeClr val="accent2"/>
              </a:buClr>
              <a:buSzPts val="1100"/>
              <a:buAutoNum type="arabicPeriod"/>
              <a:defRPr sz="1200">
                <a:solidFill>
                  <a:schemeClr val="accent2"/>
                </a:solidFill>
              </a:defRPr>
            </a:lvl1pPr>
            <a:lvl2pPr marL="914400" lvl="1" indent="-298450" rtl="0">
              <a:lnSpc>
                <a:spcPct val="100000"/>
              </a:lnSpc>
              <a:spcBef>
                <a:spcPts val="1600"/>
              </a:spcBef>
              <a:spcAft>
                <a:spcPts val="0"/>
              </a:spcAft>
              <a:buClr>
                <a:schemeClr val="accent2"/>
              </a:buClr>
              <a:buSzPts val="1100"/>
              <a:buFont typeface="Muli Regular"/>
              <a:buAutoNum type="alphaLcPeriod"/>
              <a:defRPr>
                <a:solidFill>
                  <a:schemeClr val="accent2"/>
                </a:solidFill>
              </a:defRPr>
            </a:lvl2pPr>
            <a:lvl3pPr marL="1371600" lvl="2" indent="-298450" rtl="0">
              <a:lnSpc>
                <a:spcPct val="100000"/>
              </a:lnSpc>
              <a:spcBef>
                <a:spcPts val="1600"/>
              </a:spcBef>
              <a:spcAft>
                <a:spcPts val="0"/>
              </a:spcAft>
              <a:buClr>
                <a:schemeClr val="accent2"/>
              </a:buClr>
              <a:buSzPts val="1100"/>
              <a:buFont typeface="Muli Regular"/>
              <a:buAutoNum type="romanLcPeriod"/>
              <a:defRPr>
                <a:solidFill>
                  <a:schemeClr val="accent2"/>
                </a:solidFill>
              </a:defRPr>
            </a:lvl3pPr>
            <a:lvl4pPr marL="1828800" lvl="3" indent="-298450" rtl="0">
              <a:lnSpc>
                <a:spcPct val="100000"/>
              </a:lnSpc>
              <a:spcBef>
                <a:spcPts val="1600"/>
              </a:spcBef>
              <a:spcAft>
                <a:spcPts val="0"/>
              </a:spcAft>
              <a:buClr>
                <a:schemeClr val="accent2"/>
              </a:buClr>
              <a:buSzPts val="1100"/>
              <a:buFont typeface="Muli Regular"/>
              <a:buAutoNum type="arabicPeriod"/>
              <a:defRPr>
                <a:solidFill>
                  <a:schemeClr val="accent2"/>
                </a:solidFill>
              </a:defRPr>
            </a:lvl4pPr>
            <a:lvl5pPr marL="2286000" lvl="4" indent="-298450" rtl="0">
              <a:lnSpc>
                <a:spcPct val="100000"/>
              </a:lnSpc>
              <a:spcBef>
                <a:spcPts val="1600"/>
              </a:spcBef>
              <a:spcAft>
                <a:spcPts val="0"/>
              </a:spcAft>
              <a:buClr>
                <a:schemeClr val="accent2"/>
              </a:buClr>
              <a:buSzPts val="1100"/>
              <a:buFont typeface="Muli Regular"/>
              <a:buAutoNum type="alphaLcPeriod"/>
              <a:defRPr>
                <a:solidFill>
                  <a:schemeClr val="accent2"/>
                </a:solidFill>
              </a:defRPr>
            </a:lvl5pPr>
            <a:lvl6pPr marL="2743200" lvl="5" indent="-298450" rtl="0">
              <a:lnSpc>
                <a:spcPct val="100000"/>
              </a:lnSpc>
              <a:spcBef>
                <a:spcPts val="1600"/>
              </a:spcBef>
              <a:spcAft>
                <a:spcPts val="0"/>
              </a:spcAft>
              <a:buClr>
                <a:schemeClr val="accent2"/>
              </a:buClr>
              <a:buSzPts val="1100"/>
              <a:buFont typeface="Muli Regular"/>
              <a:buAutoNum type="romanLcPeriod"/>
              <a:defRPr>
                <a:solidFill>
                  <a:schemeClr val="accent2"/>
                </a:solidFill>
              </a:defRPr>
            </a:lvl6pPr>
            <a:lvl7pPr marL="3200400" lvl="6" indent="-298450" rtl="0">
              <a:lnSpc>
                <a:spcPct val="100000"/>
              </a:lnSpc>
              <a:spcBef>
                <a:spcPts val="1600"/>
              </a:spcBef>
              <a:spcAft>
                <a:spcPts val="0"/>
              </a:spcAft>
              <a:buClr>
                <a:schemeClr val="accent2"/>
              </a:buClr>
              <a:buSzPts val="1100"/>
              <a:buFont typeface="Muli Regular"/>
              <a:buAutoNum type="arabicPeriod"/>
              <a:defRPr>
                <a:solidFill>
                  <a:schemeClr val="accent2"/>
                </a:solidFill>
              </a:defRPr>
            </a:lvl7pPr>
            <a:lvl8pPr marL="3657600" lvl="7" indent="-298450" rtl="0">
              <a:lnSpc>
                <a:spcPct val="100000"/>
              </a:lnSpc>
              <a:spcBef>
                <a:spcPts val="1600"/>
              </a:spcBef>
              <a:spcAft>
                <a:spcPts val="0"/>
              </a:spcAft>
              <a:buClr>
                <a:schemeClr val="accent2"/>
              </a:buClr>
              <a:buSzPts val="1100"/>
              <a:buFont typeface="Muli Regular"/>
              <a:buAutoNum type="alphaLcPeriod"/>
              <a:defRPr>
                <a:solidFill>
                  <a:schemeClr val="accent2"/>
                </a:solidFill>
              </a:defRPr>
            </a:lvl8pPr>
            <a:lvl9pPr marL="4114800" lvl="8" indent="-298450" rtl="0">
              <a:lnSpc>
                <a:spcPct val="100000"/>
              </a:lnSpc>
              <a:spcBef>
                <a:spcPts val="1600"/>
              </a:spcBef>
              <a:spcAft>
                <a:spcPts val="1600"/>
              </a:spcAft>
              <a:buClr>
                <a:schemeClr val="accent2"/>
              </a:buClr>
              <a:buSzPts val="1100"/>
              <a:buFont typeface="Muli Regular"/>
              <a:buAutoNum type="romanLcPeriod"/>
              <a:defRPr>
                <a:solidFill>
                  <a:schemeClr val="accent2"/>
                </a:solidFill>
              </a:defRPr>
            </a:lvl9pPr>
          </a:lstStyle>
          <a:p>
            <a:endParaRPr/>
          </a:p>
        </p:txBody>
      </p:sp>
      <p:sp>
        <p:nvSpPr>
          <p:cNvPr id="96" name="Google Shape;96;p14"/>
          <p:cNvSpPr txBox="1">
            <a:spLocks noGrp="1"/>
          </p:cNvSpPr>
          <p:nvPr>
            <p:ph type="ctrTitle"/>
          </p:nvPr>
        </p:nvSpPr>
        <p:spPr>
          <a:xfrm>
            <a:off x="939300" y="351842"/>
            <a:ext cx="7265400" cy="834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600"/>
              <a:buNone/>
              <a:defRPr sz="24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pic>
        <p:nvPicPr>
          <p:cNvPr id="97" name="Google Shape;97;p14"/>
          <p:cNvPicPr preferRelativeResize="0"/>
          <p:nvPr/>
        </p:nvPicPr>
        <p:blipFill rotWithShape="1">
          <a:blip r:embed="rId3">
            <a:alphaModFix/>
          </a:blip>
          <a:srcRect l="47240" t="1700" r="147" b="49281"/>
          <a:stretch/>
        </p:blipFill>
        <p:spPr>
          <a:xfrm rot="10800000" flipH="1">
            <a:off x="476" y="-1"/>
            <a:ext cx="1544626" cy="14360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
  <p:cSld name="ONE_COLUMN_TEXT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16"/>
          <p:cNvSpPr txBox="1">
            <a:spLocks noGrp="1"/>
          </p:cNvSpPr>
          <p:nvPr>
            <p:ph type="subTitle" idx="1"/>
          </p:nvPr>
        </p:nvSpPr>
        <p:spPr>
          <a:xfrm>
            <a:off x="720000" y="2584175"/>
            <a:ext cx="4016400" cy="169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accent2"/>
                </a:solidFill>
              </a:defRPr>
            </a:lvl1pPr>
            <a:lvl2pPr lvl="1" rtl="0">
              <a:lnSpc>
                <a:spcPct val="100000"/>
              </a:lnSpc>
              <a:spcBef>
                <a:spcPts val="1600"/>
              </a:spcBef>
              <a:spcAft>
                <a:spcPts val="0"/>
              </a:spcAft>
              <a:buNone/>
              <a:defRPr sz="1400">
                <a:solidFill>
                  <a:schemeClr val="accent2"/>
                </a:solidFill>
              </a:defRPr>
            </a:lvl2pPr>
            <a:lvl3pPr lvl="2" rtl="0">
              <a:lnSpc>
                <a:spcPct val="100000"/>
              </a:lnSpc>
              <a:spcBef>
                <a:spcPts val="1600"/>
              </a:spcBef>
              <a:spcAft>
                <a:spcPts val="0"/>
              </a:spcAft>
              <a:buNone/>
              <a:defRPr sz="1400">
                <a:solidFill>
                  <a:schemeClr val="accent2"/>
                </a:solidFill>
              </a:defRPr>
            </a:lvl3pPr>
            <a:lvl4pPr lvl="3" rtl="0">
              <a:lnSpc>
                <a:spcPct val="100000"/>
              </a:lnSpc>
              <a:spcBef>
                <a:spcPts val="1600"/>
              </a:spcBef>
              <a:spcAft>
                <a:spcPts val="0"/>
              </a:spcAft>
              <a:buNone/>
              <a:defRPr sz="1400">
                <a:solidFill>
                  <a:schemeClr val="accent2"/>
                </a:solidFill>
              </a:defRPr>
            </a:lvl4pPr>
            <a:lvl5pPr lvl="4" rtl="0">
              <a:lnSpc>
                <a:spcPct val="100000"/>
              </a:lnSpc>
              <a:spcBef>
                <a:spcPts val="1600"/>
              </a:spcBef>
              <a:spcAft>
                <a:spcPts val="0"/>
              </a:spcAft>
              <a:buNone/>
              <a:defRPr sz="1400">
                <a:solidFill>
                  <a:schemeClr val="accent2"/>
                </a:solidFill>
              </a:defRPr>
            </a:lvl5pPr>
            <a:lvl6pPr lvl="5" rtl="0">
              <a:lnSpc>
                <a:spcPct val="100000"/>
              </a:lnSpc>
              <a:spcBef>
                <a:spcPts val="1600"/>
              </a:spcBef>
              <a:spcAft>
                <a:spcPts val="0"/>
              </a:spcAft>
              <a:buNone/>
              <a:defRPr sz="1400">
                <a:solidFill>
                  <a:schemeClr val="accent2"/>
                </a:solidFill>
              </a:defRPr>
            </a:lvl6pPr>
            <a:lvl7pPr lvl="6" rtl="0">
              <a:lnSpc>
                <a:spcPct val="100000"/>
              </a:lnSpc>
              <a:spcBef>
                <a:spcPts val="1600"/>
              </a:spcBef>
              <a:spcAft>
                <a:spcPts val="0"/>
              </a:spcAft>
              <a:buNone/>
              <a:defRPr sz="1400">
                <a:solidFill>
                  <a:schemeClr val="accent2"/>
                </a:solidFill>
              </a:defRPr>
            </a:lvl7pPr>
            <a:lvl8pPr lvl="7" rtl="0">
              <a:lnSpc>
                <a:spcPct val="100000"/>
              </a:lnSpc>
              <a:spcBef>
                <a:spcPts val="1600"/>
              </a:spcBef>
              <a:spcAft>
                <a:spcPts val="0"/>
              </a:spcAft>
              <a:buNone/>
              <a:defRPr sz="1400">
                <a:solidFill>
                  <a:schemeClr val="accent2"/>
                </a:solidFill>
              </a:defRPr>
            </a:lvl8pPr>
            <a:lvl9pPr lvl="8" rtl="0">
              <a:lnSpc>
                <a:spcPct val="100000"/>
              </a:lnSpc>
              <a:spcBef>
                <a:spcPts val="1600"/>
              </a:spcBef>
              <a:spcAft>
                <a:spcPts val="1600"/>
              </a:spcAft>
              <a:buNone/>
              <a:defRPr sz="1400">
                <a:solidFill>
                  <a:schemeClr val="accent2"/>
                </a:solidFill>
              </a:defRPr>
            </a:lvl9pPr>
          </a:lstStyle>
          <a:p>
            <a:endParaRPr/>
          </a:p>
        </p:txBody>
      </p:sp>
      <p:sp>
        <p:nvSpPr>
          <p:cNvPr id="108" name="Google Shape;108;p16"/>
          <p:cNvSpPr txBox="1">
            <a:spLocks noGrp="1"/>
          </p:cNvSpPr>
          <p:nvPr>
            <p:ph type="ctrTitle"/>
          </p:nvPr>
        </p:nvSpPr>
        <p:spPr>
          <a:xfrm>
            <a:off x="720050" y="1234572"/>
            <a:ext cx="4559700" cy="1556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3600"/>
              <a:buNone/>
              <a:defRPr>
                <a:solidFill>
                  <a:schemeClr val="accent2"/>
                </a:solidFill>
              </a:defRPr>
            </a:lvl1pPr>
            <a:lvl2pPr lvl="1" rtl="0">
              <a:spcBef>
                <a:spcPts val="0"/>
              </a:spcBef>
              <a:spcAft>
                <a:spcPts val="0"/>
              </a:spcAft>
              <a:buClr>
                <a:schemeClr val="accent2"/>
              </a:buClr>
              <a:buSzPts val="3600"/>
              <a:buNone/>
              <a:defRPr sz="3600">
                <a:solidFill>
                  <a:schemeClr val="accent2"/>
                </a:solidFill>
              </a:defRPr>
            </a:lvl2pPr>
            <a:lvl3pPr lvl="2" rtl="0">
              <a:spcBef>
                <a:spcPts val="0"/>
              </a:spcBef>
              <a:spcAft>
                <a:spcPts val="0"/>
              </a:spcAft>
              <a:buClr>
                <a:schemeClr val="accent2"/>
              </a:buClr>
              <a:buSzPts val="3600"/>
              <a:buNone/>
              <a:defRPr sz="3600">
                <a:solidFill>
                  <a:schemeClr val="accent2"/>
                </a:solidFill>
              </a:defRPr>
            </a:lvl3pPr>
            <a:lvl4pPr lvl="3" rtl="0">
              <a:spcBef>
                <a:spcPts val="0"/>
              </a:spcBef>
              <a:spcAft>
                <a:spcPts val="0"/>
              </a:spcAft>
              <a:buClr>
                <a:schemeClr val="accent2"/>
              </a:buClr>
              <a:buSzPts val="3600"/>
              <a:buNone/>
              <a:defRPr sz="3600">
                <a:solidFill>
                  <a:schemeClr val="accent2"/>
                </a:solidFill>
              </a:defRPr>
            </a:lvl4pPr>
            <a:lvl5pPr lvl="4" rtl="0">
              <a:spcBef>
                <a:spcPts val="0"/>
              </a:spcBef>
              <a:spcAft>
                <a:spcPts val="0"/>
              </a:spcAft>
              <a:buClr>
                <a:schemeClr val="accent2"/>
              </a:buClr>
              <a:buSzPts val="3600"/>
              <a:buNone/>
              <a:defRPr sz="3600">
                <a:solidFill>
                  <a:schemeClr val="accent2"/>
                </a:solidFill>
              </a:defRPr>
            </a:lvl5pPr>
            <a:lvl6pPr lvl="5" rtl="0">
              <a:spcBef>
                <a:spcPts val="0"/>
              </a:spcBef>
              <a:spcAft>
                <a:spcPts val="0"/>
              </a:spcAft>
              <a:buClr>
                <a:schemeClr val="accent2"/>
              </a:buClr>
              <a:buSzPts val="3600"/>
              <a:buNone/>
              <a:defRPr sz="3600">
                <a:solidFill>
                  <a:schemeClr val="accent2"/>
                </a:solidFill>
              </a:defRPr>
            </a:lvl6pPr>
            <a:lvl7pPr lvl="6" rtl="0">
              <a:spcBef>
                <a:spcPts val="0"/>
              </a:spcBef>
              <a:spcAft>
                <a:spcPts val="0"/>
              </a:spcAft>
              <a:buClr>
                <a:schemeClr val="accent2"/>
              </a:buClr>
              <a:buSzPts val="3600"/>
              <a:buNone/>
              <a:defRPr sz="3600">
                <a:solidFill>
                  <a:schemeClr val="accent2"/>
                </a:solidFill>
              </a:defRPr>
            </a:lvl7pPr>
            <a:lvl8pPr lvl="7" rtl="0">
              <a:spcBef>
                <a:spcPts val="0"/>
              </a:spcBef>
              <a:spcAft>
                <a:spcPts val="0"/>
              </a:spcAft>
              <a:buClr>
                <a:schemeClr val="accent2"/>
              </a:buClr>
              <a:buSzPts val="3600"/>
              <a:buNone/>
              <a:defRPr sz="3600">
                <a:solidFill>
                  <a:schemeClr val="accent2"/>
                </a:solidFill>
              </a:defRPr>
            </a:lvl8pPr>
            <a:lvl9pPr lvl="8" rtl="0">
              <a:spcBef>
                <a:spcPts val="0"/>
              </a:spcBef>
              <a:spcAft>
                <a:spcPts val="0"/>
              </a:spcAft>
              <a:buClr>
                <a:schemeClr val="accent2"/>
              </a:buClr>
              <a:buSzPts val="3600"/>
              <a:buNone/>
              <a:defRPr sz="3600">
                <a:solidFill>
                  <a:schemeClr val="accent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
  <p:cSld name="CUSTOM_9_1_1_1">
    <p:bg>
      <p:bgPr>
        <a:blipFill>
          <a:blip r:embed="rId2">
            <a:alphaModFix/>
          </a:blip>
          <a:stretch>
            <a:fillRect/>
          </a:stretch>
        </a:blipFill>
        <a:effectLst/>
      </p:bgPr>
    </p:bg>
    <p:spTree>
      <p:nvGrpSpPr>
        <p:cNvPr id="1" name="Shape 18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1pPr>
            <a:lvl2pPr lvl="1">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2pPr>
            <a:lvl3pPr lvl="2">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3pPr>
            <a:lvl4pPr lvl="3">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4pPr>
            <a:lvl5pPr lvl="4">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5pPr>
            <a:lvl6pPr lvl="5">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6pPr>
            <a:lvl7pPr lvl="6">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7pPr>
            <a:lvl8pPr lvl="7">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8pPr>
            <a:lvl9pPr lvl="8">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FFFFFF"/>
              </a:buClr>
              <a:buSzPts val="1400"/>
              <a:buFont typeface="Anaheim"/>
              <a:buChar char="●"/>
              <a:defRPr>
                <a:solidFill>
                  <a:srgbClr val="FFFFFF"/>
                </a:solidFill>
                <a:latin typeface="Anaheim"/>
                <a:ea typeface="Anaheim"/>
                <a:cs typeface="Anaheim"/>
                <a:sym typeface="Anaheim"/>
              </a:defRPr>
            </a:lvl1pPr>
            <a:lvl2pPr marL="914400" lvl="1"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2pPr>
            <a:lvl3pPr marL="1371600" lvl="2"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3pPr>
            <a:lvl4pPr marL="1828800" lvl="3"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4pPr>
            <a:lvl5pPr marL="2286000" lvl="4"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5pPr>
            <a:lvl6pPr marL="2743200" lvl="5"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6pPr>
            <a:lvl7pPr marL="3200400" lvl="6"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7pPr>
            <a:lvl8pPr marL="3657600" lvl="7"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8pPr>
            <a:lvl9pPr marL="4114800" lvl="8" indent="-317500">
              <a:lnSpc>
                <a:spcPct val="115000"/>
              </a:lnSpc>
              <a:spcBef>
                <a:spcPts val="1600"/>
              </a:spcBef>
              <a:spcAft>
                <a:spcPts val="1600"/>
              </a:spcAft>
              <a:buClr>
                <a:srgbClr val="FFFFFF"/>
              </a:buClr>
              <a:buSzPts val="1400"/>
              <a:buFont typeface="Anaheim"/>
              <a:buChar char="■"/>
              <a:defRPr>
                <a:solidFill>
                  <a:srgbClr val="FFFFFF"/>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8" r:id="rId3"/>
    <p:sldLayoutId id="2147483659" r:id="rId4"/>
    <p:sldLayoutId id="2147483660" r:id="rId5"/>
    <p:sldLayoutId id="2147483662" r:id="rId6"/>
    <p:sldLayoutId id="2147483673" r:id="rId7"/>
    <p:sldLayoutId id="214748367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acenet.edu/Documents/Letter-Senate-Higher-Ed-Supplemental-Request-040920.pdf"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insidehighered.com/admissions/article/2020/04/29/colleges-could-lose-20-percent-students-analysis-says"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www.insidehighered.com/admissions/article/2020/04/29/colleges-could-lose-20-percent-students-analysis-says"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shsu.ideascale.com/"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shsu.edu/centers/cares/"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hyperlink" Target="mailto:EdSafety@shsu.edu" TargetMode="External"/><Relationship Id="rId5" Type="http://schemas.openxmlformats.org/officeDocument/2006/relationships/hyperlink" Target="https://www.shsu.edu/centers/cares/documents/Ten-Tips-to-Help.pdf" TargetMode="External"/><Relationship Id="rId4" Type="http://schemas.openxmlformats.org/officeDocument/2006/relationships/hyperlink" Target="https://www.facebook.com/SHSUEduSafety"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31"/>
          <p:cNvSpPr txBox="1">
            <a:spLocks noGrp="1"/>
          </p:cNvSpPr>
          <p:nvPr>
            <p:ph type="subTitle" idx="1"/>
          </p:nvPr>
        </p:nvSpPr>
        <p:spPr>
          <a:xfrm flipH="1">
            <a:off x="2940908" y="2750764"/>
            <a:ext cx="5483079" cy="577800"/>
          </a:xfrm>
          <a:prstGeom prst="rect">
            <a:avLst/>
          </a:prstGeom>
        </p:spPr>
        <p:txBody>
          <a:bodyPr spcFirstLastPara="1" wrap="square" lIns="91425" tIns="91425" rIns="91425" bIns="91425" anchor="t" anchorCtr="0">
            <a:noAutofit/>
          </a:bodyPr>
          <a:lstStyle/>
          <a:p>
            <a:pPr marL="0" lvl="0" indent="0">
              <a:spcAft>
                <a:spcPts val="1600"/>
              </a:spcAft>
            </a:pPr>
            <a:r>
              <a:rPr lang="en-US" dirty="0"/>
              <a:t>University Response to the COVID-19 Pandemic</a:t>
            </a:r>
            <a:endParaRPr dirty="0"/>
          </a:p>
        </p:txBody>
      </p:sp>
      <p:sp>
        <p:nvSpPr>
          <p:cNvPr id="192" name="Google Shape;192;p31"/>
          <p:cNvSpPr txBox="1">
            <a:spLocks noGrp="1"/>
          </p:cNvSpPr>
          <p:nvPr>
            <p:ph type="ctrTitle"/>
          </p:nvPr>
        </p:nvSpPr>
        <p:spPr>
          <a:xfrm flipH="1">
            <a:off x="3445223" y="731520"/>
            <a:ext cx="4978764" cy="2172012"/>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Pandemic Leadership</a:t>
            </a:r>
            <a:endParaRPr dirty="0"/>
          </a:p>
        </p:txBody>
      </p:sp>
      <p:grpSp>
        <p:nvGrpSpPr>
          <p:cNvPr id="193" name="Google Shape;193;p31"/>
          <p:cNvGrpSpPr/>
          <p:nvPr/>
        </p:nvGrpSpPr>
        <p:grpSpPr>
          <a:xfrm flipH="1">
            <a:off x="4017373" y="731521"/>
            <a:ext cx="4687139" cy="2643744"/>
            <a:chOff x="439473" y="1811648"/>
            <a:chExt cx="4206917" cy="1744178"/>
          </a:xfrm>
        </p:grpSpPr>
        <p:sp>
          <p:nvSpPr>
            <p:cNvPr id="194" name="Google Shape;194;p31"/>
            <p:cNvSpPr/>
            <p:nvPr/>
          </p:nvSpPr>
          <p:spPr>
            <a:xfrm>
              <a:off x="439473" y="3172127"/>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195;p31"/>
            <p:cNvSpPr/>
            <p:nvPr/>
          </p:nvSpPr>
          <p:spPr>
            <a:xfrm rot="10800000">
              <a:off x="4262691" y="1811648"/>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 name="TextBox 1">
            <a:extLst>
              <a:ext uri="{FF2B5EF4-FFF2-40B4-BE49-F238E27FC236}">
                <a16:creationId xmlns:a16="http://schemas.microsoft.com/office/drawing/2014/main" id="{86A43BA6-5CAF-485C-A4FF-F0249A1B8D8C}"/>
              </a:ext>
            </a:extLst>
          </p:cNvPr>
          <p:cNvSpPr txBox="1"/>
          <p:nvPr/>
        </p:nvSpPr>
        <p:spPr>
          <a:xfrm>
            <a:off x="4017374" y="4127060"/>
            <a:ext cx="3330146" cy="830997"/>
          </a:xfrm>
          <a:prstGeom prst="rect">
            <a:avLst/>
          </a:prstGeom>
          <a:noFill/>
        </p:spPr>
        <p:txBody>
          <a:bodyPr wrap="square" rtlCol="0">
            <a:spAutoFit/>
          </a:bodyPr>
          <a:lstStyle/>
          <a:p>
            <a:r>
              <a:rPr lang="en-US" sz="1600" dirty="0">
                <a:solidFill>
                  <a:srgbClr val="FFFFFF"/>
                </a:solidFill>
                <a:latin typeface="Anaheim"/>
                <a:sym typeface="Anaheim"/>
              </a:rPr>
              <a:t>Matthew Fuller, Ph.D., SHSU Center for Assessment, Research and Educational Safety (CARES).  </a:t>
            </a:r>
          </a:p>
        </p:txBody>
      </p:sp>
      <p:pic>
        <p:nvPicPr>
          <p:cNvPr id="1026" name="Picture 2" descr="SHSU MarCom Downloads">
            <a:extLst>
              <a:ext uri="{FF2B5EF4-FFF2-40B4-BE49-F238E27FC236}">
                <a16:creationId xmlns:a16="http://schemas.microsoft.com/office/drawing/2014/main" id="{A1ACCEED-A927-46D1-9A27-A1F3CCE50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8543" y="4018410"/>
            <a:ext cx="1059470" cy="10594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19" name="Google Shape;201;p32">
            <a:extLst>
              <a:ext uri="{FF2B5EF4-FFF2-40B4-BE49-F238E27FC236}">
                <a16:creationId xmlns:a16="http://schemas.microsoft.com/office/drawing/2014/main" id="{D3E5FF0C-4EBF-44FB-A8F4-87352DEEF8CB}"/>
              </a:ext>
            </a:extLst>
          </p:cNvPr>
          <p:cNvSpPr txBox="1">
            <a:spLocks/>
          </p:cNvSpPr>
          <p:nvPr/>
        </p:nvSpPr>
        <p:spPr>
          <a:xfrm>
            <a:off x="-411016" y="31096"/>
            <a:ext cx="3683798"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More recent history</a:t>
            </a:r>
          </a:p>
        </p:txBody>
      </p:sp>
      <p:sp>
        <p:nvSpPr>
          <p:cNvPr id="4" name="Google Shape;201;p32">
            <a:extLst>
              <a:ext uri="{FF2B5EF4-FFF2-40B4-BE49-F238E27FC236}">
                <a16:creationId xmlns:a16="http://schemas.microsoft.com/office/drawing/2014/main" id="{D3E5FF0C-4EBF-44FB-A8F4-87352DEEF8CB}"/>
              </a:ext>
            </a:extLst>
          </p:cNvPr>
          <p:cNvSpPr txBox="1">
            <a:spLocks/>
          </p:cNvSpPr>
          <p:nvPr/>
        </p:nvSpPr>
        <p:spPr>
          <a:xfrm>
            <a:off x="647692" y="1025068"/>
            <a:ext cx="4911536"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2019 UCLA measles outbreak</a:t>
            </a:r>
          </a:p>
        </p:txBody>
      </p:sp>
      <p:sp>
        <p:nvSpPr>
          <p:cNvPr id="5" name="Google Shape;201;p32">
            <a:extLst>
              <a:ext uri="{FF2B5EF4-FFF2-40B4-BE49-F238E27FC236}">
                <a16:creationId xmlns:a16="http://schemas.microsoft.com/office/drawing/2014/main" id="{D3E5FF0C-4EBF-44FB-A8F4-87352DEEF8CB}"/>
              </a:ext>
            </a:extLst>
          </p:cNvPr>
          <p:cNvSpPr txBox="1">
            <a:spLocks/>
          </p:cNvSpPr>
          <p:nvPr/>
        </p:nvSpPr>
        <p:spPr>
          <a:xfrm>
            <a:off x="2030081" y="2083776"/>
            <a:ext cx="2080673"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2003 SARS</a:t>
            </a:r>
          </a:p>
        </p:txBody>
      </p:sp>
      <p:sp>
        <p:nvSpPr>
          <p:cNvPr id="6" name="Google Shape;201;p32">
            <a:extLst>
              <a:ext uri="{FF2B5EF4-FFF2-40B4-BE49-F238E27FC236}">
                <a16:creationId xmlns:a16="http://schemas.microsoft.com/office/drawing/2014/main" id="{D3E5FF0C-4EBF-44FB-A8F4-87352DEEF8CB}"/>
              </a:ext>
            </a:extLst>
          </p:cNvPr>
          <p:cNvSpPr txBox="1">
            <a:spLocks/>
          </p:cNvSpPr>
          <p:nvPr/>
        </p:nvSpPr>
        <p:spPr>
          <a:xfrm>
            <a:off x="4836669" y="1863943"/>
            <a:ext cx="1242701"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MERS</a:t>
            </a:r>
          </a:p>
        </p:txBody>
      </p:sp>
      <p:sp>
        <p:nvSpPr>
          <p:cNvPr id="7" name="Google Shape;201;p32">
            <a:extLst>
              <a:ext uri="{FF2B5EF4-FFF2-40B4-BE49-F238E27FC236}">
                <a16:creationId xmlns:a16="http://schemas.microsoft.com/office/drawing/2014/main" id="{D3E5FF0C-4EBF-44FB-A8F4-87352DEEF8CB}"/>
              </a:ext>
            </a:extLst>
          </p:cNvPr>
          <p:cNvSpPr txBox="1">
            <a:spLocks/>
          </p:cNvSpPr>
          <p:nvPr/>
        </p:nvSpPr>
        <p:spPr>
          <a:xfrm>
            <a:off x="582216" y="3424358"/>
            <a:ext cx="2030772"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MRSA/FEB</a:t>
            </a:r>
          </a:p>
        </p:txBody>
      </p:sp>
      <p:sp>
        <p:nvSpPr>
          <p:cNvPr id="8" name="Google Shape;201;p32">
            <a:extLst>
              <a:ext uri="{FF2B5EF4-FFF2-40B4-BE49-F238E27FC236}">
                <a16:creationId xmlns:a16="http://schemas.microsoft.com/office/drawing/2014/main" id="{D3E5FF0C-4EBF-44FB-A8F4-87352DEEF8CB}"/>
              </a:ext>
            </a:extLst>
          </p:cNvPr>
          <p:cNvSpPr txBox="1">
            <a:spLocks/>
          </p:cNvSpPr>
          <p:nvPr/>
        </p:nvSpPr>
        <p:spPr>
          <a:xfrm>
            <a:off x="3810329" y="3015285"/>
            <a:ext cx="1242701"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Flu</a:t>
            </a:r>
          </a:p>
        </p:txBody>
      </p:sp>
      <p:sp>
        <p:nvSpPr>
          <p:cNvPr id="9" name="Google Shape;201;p32">
            <a:extLst>
              <a:ext uri="{FF2B5EF4-FFF2-40B4-BE49-F238E27FC236}">
                <a16:creationId xmlns:a16="http://schemas.microsoft.com/office/drawing/2014/main" id="{D3E5FF0C-4EBF-44FB-A8F4-87352DEEF8CB}"/>
              </a:ext>
            </a:extLst>
          </p:cNvPr>
          <p:cNvSpPr txBox="1">
            <a:spLocks/>
          </p:cNvSpPr>
          <p:nvPr/>
        </p:nvSpPr>
        <p:spPr>
          <a:xfrm>
            <a:off x="6465865" y="2461133"/>
            <a:ext cx="1242701"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EBOLA</a:t>
            </a:r>
          </a:p>
        </p:txBody>
      </p:sp>
      <p:sp>
        <p:nvSpPr>
          <p:cNvPr id="10" name="Google Shape;201;p32">
            <a:extLst>
              <a:ext uri="{FF2B5EF4-FFF2-40B4-BE49-F238E27FC236}">
                <a16:creationId xmlns:a16="http://schemas.microsoft.com/office/drawing/2014/main" id="{D3E5FF0C-4EBF-44FB-A8F4-87352DEEF8CB}"/>
              </a:ext>
            </a:extLst>
          </p:cNvPr>
          <p:cNvSpPr txBox="1">
            <a:spLocks/>
          </p:cNvSpPr>
          <p:nvPr/>
        </p:nvSpPr>
        <p:spPr>
          <a:xfrm>
            <a:off x="6400556" y="1304743"/>
            <a:ext cx="1772400"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West Nile</a:t>
            </a:r>
          </a:p>
        </p:txBody>
      </p:sp>
      <p:sp>
        <p:nvSpPr>
          <p:cNvPr id="11" name="Google Shape;201;p32">
            <a:extLst>
              <a:ext uri="{FF2B5EF4-FFF2-40B4-BE49-F238E27FC236}">
                <a16:creationId xmlns:a16="http://schemas.microsoft.com/office/drawing/2014/main" id="{D3E5FF0C-4EBF-44FB-A8F4-87352DEEF8CB}"/>
              </a:ext>
            </a:extLst>
          </p:cNvPr>
          <p:cNvSpPr txBox="1">
            <a:spLocks/>
          </p:cNvSpPr>
          <p:nvPr/>
        </p:nvSpPr>
        <p:spPr>
          <a:xfrm>
            <a:off x="5157855" y="3766496"/>
            <a:ext cx="2421238"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Meningitis</a:t>
            </a:r>
          </a:p>
        </p:txBody>
      </p:sp>
      <p:sp>
        <p:nvSpPr>
          <p:cNvPr id="12" name="Google Shape;201;p32">
            <a:extLst>
              <a:ext uri="{FF2B5EF4-FFF2-40B4-BE49-F238E27FC236}">
                <a16:creationId xmlns:a16="http://schemas.microsoft.com/office/drawing/2014/main" id="{D3E5FF0C-4EBF-44FB-A8F4-87352DEEF8CB}"/>
              </a:ext>
            </a:extLst>
          </p:cNvPr>
          <p:cNvSpPr txBox="1">
            <a:spLocks/>
          </p:cNvSpPr>
          <p:nvPr/>
        </p:nvSpPr>
        <p:spPr>
          <a:xfrm>
            <a:off x="2756378" y="3887027"/>
            <a:ext cx="1242701"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H1N1</a:t>
            </a:r>
          </a:p>
        </p:txBody>
      </p:sp>
      <p:sp>
        <p:nvSpPr>
          <p:cNvPr id="13" name="Google Shape;201;p32">
            <a:extLst>
              <a:ext uri="{FF2B5EF4-FFF2-40B4-BE49-F238E27FC236}">
                <a16:creationId xmlns:a16="http://schemas.microsoft.com/office/drawing/2014/main" id="{D3E5FF0C-4EBF-44FB-A8F4-87352DEEF8CB}"/>
              </a:ext>
            </a:extLst>
          </p:cNvPr>
          <p:cNvSpPr txBox="1">
            <a:spLocks/>
          </p:cNvSpPr>
          <p:nvPr/>
        </p:nvSpPr>
        <p:spPr>
          <a:xfrm>
            <a:off x="254590" y="2079383"/>
            <a:ext cx="1242701"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STDs</a:t>
            </a:r>
          </a:p>
        </p:txBody>
      </p:sp>
    </p:spTree>
    <p:extLst>
      <p:ext uri="{BB962C8B-B14F-4D97-AF65-F5344CB8AC3E}">
        <p14:creationId xmlns:p14="http://schemas.microsoft.com/office/powerpoint/2010/main" val="3086058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19" name="Google Shape;201;p32">
            <a:extLst>
              <a:ext uri="{FF2B5EF4-FFF2-40B4-BE49-F238E27FC236}">
                <a16:creationId xmlns:a16="http://schemas.microsoft.com/office/drawing/2014/main" id="{D3E5FF0C-4EBF-44FB-A8F4-87352DEEF8CB}"/>
              </a:ext>
            </a:extLst>
          </p:cNvPr>
          <p:cNvSpPr txBox="1">
            <a:spLocks/>
          </p:cNvSpPr>
          <p:nvPr/>
        </p:nvSpPr>
        <p:spPr>
          <a:xfrm>
            <a:off x="-686146" y="169510"/>
            <a:ext cx="5395709"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And in K-12 settings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563" y="291315"/>
            <a:ext cx="3352589" cy="4565228"/>
          </a:xfrm>
          <a:prstGeom prst="rect">
            <a:avLst/>
          </a:prstGeom>
        </p:spPr>
      </p:pic>
    </p:spTree>
    <p:extLst>
      <p:ext uri="{BB962C8B-B14F-4D97-AF65-F5344CB8AC3E}">
        <p14:creationId xmlns:p14="http://schemas.microsoft.com/office/powerpoint/2010/main" val="1977563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19" name="Google Shape;201;p32">
            <a:extLst>
              <a:ext uri="{FF2B5EF4-FFF2-40B4-BE49-F238E27FC236}">
                <a16:creationId xmlns:a16="http://schemas.microsoft.com/office/drawing/2014/main" id="{D3E5FF0C-4EBF-44FB-A8F4-87352DEEF8CB}"/>
              </a:ext>
            </a:extLst>
          </p:cNvPr>
          <p:cNvSpPr txBox="1">
            <a:spLocks/>
          </p:cNvSpPr>
          <p:nvPr/>
        </p:nvSpPr>
        <p:spPr>
          <a:xfrm>
            <a:off x="203978" y="201029"/>
            <a:ext cx="2247908" cy="4706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In Texas…</a:t>
            </a:r>
          </a:p>
        </p:txBody>
      </p:sp>
      <p:sp>
        <p:nvSpPr>
          <p:cNvPr id="4" name="Google Shape;201;p32">
            <a:extLst>
              <a:ext uri="{FF2B5EF4-FFF2-40B4-BE49-F238E27FC236}">
                <a16:creationId xmlns:a16="http://schemas.microsoft.com/office/drawing/2014/main" id="{D3E5FF0C-4EBF-44FB-A8F4-87352DEEF8CB}"/>
              </a:ext>
            </a:extLst>
          </p:cNvPr>
          <p:cNvSpPr txBox="1">
            <a:spLocks/>
          </p:cNvSpPr>
          <p:nvPr/>
        </p:nvSpPr>
        <p:spPr>
          <a:xfrm>
            <a:off x="0" y="911779"/>
            <a:ext cx="8868871" cy="4706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1800" dirty="0">
                <a:solidFill>
                  <a:srgbClr val="FFFFFF"/>
                </a:solidFill>
              </a:rPr>
              <a:t>Yellow fever: 1853, 1854, 1858, 1859, 1862, and 1864.</a:t>
            </a:r>
          </a:p>
        </p:txBody>
      </p:sp>
      <p:sp>
        <p:nvSpPr>
          <p:cNvPr id="5" name="Google Shape;201;p32">
            <a:extLst>
              <a:ext uri="{FF2B5EF4-FFF2-40B4-BE49-F238E27FC236}">
                <a16:creationId xmlns:a16="http://schemas.microsoft.com/office/drawing/2014/main" id="{D3E5FF0C-4EBF-44FB-A8F4-87352DEEF8CB}"/>
              </a:ext>
            </a:extLst>
          </p:cNvPr>
          <p:cNvSpPr txBox="1">
            <a:spLocks/>
          </p:cNvSpPr>
          <p:nvPr/>
        </p:nvSpPr>
        <p:spPr>
          <a:xfrm>
            <a:off x="0" y="1382389"/>
            <a:ext cx="8868871" cy="4706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endParaRPr lang="en-US" sz="1800" dirty="0">
              <a:solidFill>
                <a:srgbClr val="FFFFFF"/>
              </a:solidFill>
            </a:endParaRPr>
          </a:p>
          <a:p>
            <a:pPr algn="ctr"/>
            <a:r>
              <a:rPr lang="en-US" sz="1800" dirty="0">
                <a:solidFill>
                  <a:srgbClr val="FFFFFF"/>
                </a:solidFill>
              </a:rPr>
              <a:t>Scarlet Fever (typically children 5-12), 1858</a:t>
            </a:r>
          </a:p>
          <a:p>
            <a:pPr algn="ctr"/>
            <a:endParaRPr lang="en-US" sz="1800" dirty="0">
              <a:solidFill>
                <a:srgbClr val="FFFFFF"/>
              </a:solidFill>
            </a:endParaRPr>
          </a:p>
          <a:p>
            <a:pPr algn="ctr"/>
            <a:r>
              <a:rPr lang="en-US" sz="1800" dirty="0">
                <a:solidFill>
                  <a:srgbClr val="FFFFFF"/>
                </a:solidFill>
              </a:rPr>
              <a:t>Dengue Fever- Bryan, 1885 (nine years after TAMU opened)</a:t>
            </a:r>
          </a:p>
          <a:p>
            <a:pPr algn="ctr"/>
            <a:endParaRPr lang="en-US" sz="1800" dirty="0">
              <a:solidFill>
                <a:srgbClr val="FFFFFF"/>
              </a:solidFill>
            </a:endParaRPr>
          </a:p>
          <a:p>
            <a:pPr algn="ctr"/>
            <a:r>
              <a:rPr lang="en-US" sz="1800" dirty="0">
                <a:solidFill>
                  <a:srgbClr val="FFFFFF"/>
                </a:solidFill>
              </a:rPr>
              <a:t>Pneumonia, Smallpox, Measles, Meningitis, Cholera, Malaria, Diphtheria, Tuberculosis, Rabies, Whopping Cough</a:t>
            </a:r>
          </a:p>
          <a:p>
            <a:pPr algn="ctr"/>
            <a:endParaRPr lang="en-US" sz="1800" dirty="0">
              <a:solidFill>
                <a:srgbClr val="FFFFFF"/>
              </a:solidFill>
            </a:endParaRPr>
          </a:p>
          <a:p>
            <a:pPr algn="ctr"/>
            <a:r>
              <a:rPr lang="en-US" sz="3200" dirty="0">
                <a:solidFill>
                  <a:srgbClr val="FFFFFF"/>
                </a:solidFill>
              </a:rPr>
              <a:t>Influenza</a:t>
            </a:r>
          </a:p>
          <a:p>
            <a:pPr algn="ctr"/>
            <a:r>
              <a:rPr lang="en-US" sz="2800" dirty="0">
                <a:solidFill>
                  <a:srgbClr val="FFFFFF"/>
                </a:solidFill>
              </a:rPr>
              <a:t>Page (2010) documented 61 different quarantine orders in Texas been 1836 and 1922</a:t>
            </a:r>
            <a:r>
              <a:rPr lang="en-US" sz="1800" dirty="0">
                <a:solidFill>
                  <a:srgbClr val="FFFFFF"/>
                </a:solidFill>
              </a:rPr>
              <a:t>.</a:t>
            </a:r>
          </a:p>
        </p:txBody>
      </p:sp>
    </p:spTree>
    <p:extLst>
      <p:ext uri="{BB962C8B-B14F-4D97-AF65-F5344CB8AC3E}">
        <p14:creationId xmlns:p14="http://schemas.microsoft.com/office/powerpoint/2010/main" val="3959855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19" name="Google Shape;201;p32">
            <a:extLst>
              <a:ext uri="{FF2B5EF4-FFF2-40B4-BE49-F238E27FC236}">
                <a16:creationId xmlns:a16="http://schemas.microsoft.com/office/drawing/2014/main" id="{D3E5FF0C-4EBF-44FB-A8F4-87352DEEF8CB}"/>
              </a:ext>
            </a:extLst>
          </p:cNvPr>
          <p:cNvSpPr txBox="1">
            <a:spLocks/>
          </p:cNvSpPr>
          <p:nvPr/>
        </p:nvSpPr>
        <p:spPr>
          <a:xfrm>
            <a:off x="198120" y="2099367"/>
            <a:ext cx="8735487"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Why does the history help us?</a:t>
            </a:r>
          </a:p>
        </p:txBody>
      </p:sp>
    </p:spTree>
    <p:extLst>
      <p:ext uri="{BB962C8B-B14F-4D97-AF65-F5344CB8AC3E}">
        <p14:creationId xmlns:p14="http://schemas.microsoft.com/office/powerpoint/2010/main" val="456983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19" name="Google Shape;201;p32">
            <a:extLst>
              <a:ext uri="{FF2B5EF4-FFF2-40B4-BE49-F238E27FC236}">
                <a16:creationId xmlns:a16="http://schemas.microsoft.com/office/drawing/2014/main" id="{D3E5FF0C-4EBF-44FB-A8F4-87352DEEF8CB}"/>
              </a:ext>
            </a:extLst>
          </p:cNvPr>
          <p:cNvSpPr txBox="1">
            <a:spLocks/>
          </p:cNvSpPr>
          <p:nvPr/>
        </p:nvSpPr>
        <p:spPr>
          <a:xfrm>
            <a:off x="198120" y="2099367"/>
            <a:ext cx="8735487"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Also, theories can help you</a:t>
            </a:r>
          </a:p>
        </p:txBody>
      </p:sp>
      <p:sp>
        <p:nvSpPr>
          <p:cNvPr id="2" name="TextBox 1"/>
          <p:cNvSpPr txBox="1"/>
          <p:nvPr/>
        </p:nvSpPr>
        <p:spPr>
          <a:xfrm>
            <a:off x="2387152" y="4126938"/>
            <a:ext cx="4499950" cy="492443"/>
          </a:xfrm>
          <a:prstGeom prst="rect">
            <a:avLst/>
          </a:prstGeom>
          <a:noFill/>
        </p:spPr>
        <p:txBody>
          <a:bodyPr wrap="none" rtlCol="0">
            <a:spAutoFit/>
          </a:bodyPr>
          <a:lstStyle/>
          <a:p>
            <a:r>
              <a:rPr lang="en-US" sz="2600" dirty="0">
                <a:solidFill>
                  <a:srgbClr val="FFFFFF"/>
                </a:solidFill>
                <a:latin typeface="Saira SemiCondensed Medium"/>
                <a:ea typeface="Saira SemiCondensed Medium"/>
                <a:cs typeface="Saira SemiCondensed Medium"/>
                <a:sym typeface="Saira SemiCondensed Medium"/>
              </a:rPr>
              <a:t>Bolman and Deal’s Four Frames</a:t>
            </a:r>
          </a:p>
        </p:txBody>
      </p:sp>
    </p:spTree>
    <p:extLst>
      <p:ext uri="{BB962C8B-B14F-4D97-AF65-F5344CB8AC3E}">
        <p14:creationId xmlns:p14="http://schemas.microsoft.com/office/powerpoint/2010/main" val="83616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ctrTitle"/>
          </p:nvPr>
        </p:nvSpPr>
        <p:spPr/>
        <p:txBody>
          <a:bodyPr/>
          <a:lstStyle/>
          <a:p>
            <a:endParaRPr lang="en-US" dirty="0"/>
          </a:p>
        </p:txBody>
      </p:sp>
      <p:pic>
        <p:nvPicPr>
          <p:cNvPr id="1026" name="Picture 2" descr="http://4.bp.blogspot.com/-pqotPCDKHgg/TW739ZjaexI/AAAAAAAAAW8/d-KtT4FRiFY/s1600/Four+Fram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540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34"/>
          <p:cNvSpPr txBox="1">
            <a:spLocks noGrp="1"/>
          </p:cNvSpPr>
          <p:nvPr>
            <p:ph type="subTitle" idx="1"/>
          </p:nvPr>
        </p:nvSpPr>
        <p:spPr>
          <a:xfrm>
            <a:off x="618774" y="2508530"/>
            <a:ext cx="4263900" cy="588269"/>
          </a:xfrm>
          <a:prstGeom prst="rect">
            <a:avLst/>
          </a:prstGeom>
        </p:spPr>
        <p:txBody>
          <a:bodyPr spcFirstLastPara="1" wrap="square" lIns="91425" tIns="91425" rIns="91425" bIns="91425" anchor="b" anchorCtr="0">
            <a:noAutofit/>
          </a:bodyPr>
          <a:lstStyle/>
          <a:p>
            <a:pPr marL="0" lvl="0" indent="0"/>
            <a:r>
              <a:rPr lang="en-US" sz="3200" b="1" dirty="0"/>
              <a:t>A case study</a:t>
            </a:r>
            <a:endParaRPr sz="3200" b="1" dirty="0"/>
          </a:p>
        </p:txBody>
      </p:sp>
      <p:sp>
        <p:nvSpPr>
          <p:cNvPr id="229" name="Google Shape;229;p34"/>
          <p:cNvSpPr/>
          <p:nvPr/>
        </p:nvSpPr>
        <p:spPr>
          <a:xfrm rot="10800000" flipH="1">
            <a:off x="524029" y="2481470"/>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230;p34"/>
          <p:cNvSpPr/>
          <p:nvPr/>
        </p:nvSpPr>
        <p:spPr>
          <a:xfrm flipH="1">
            <a:off x="2750724" y="2713099"/>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35"/>
          <p:cNvSpPr txBox="1">
            <a:spLocks noGrp="1"/>
          </p:cNvSpPr>
          <p:nvPr>
            <p:ph type="subTitle" idx="1"/>
          </p:nvPr>
        </p:nvSpPr>
        <p:spPr>
          <a:xfrm>
            <a:off x="4439678" y="2898926"/>
            <a:ext cx="3893700" cy="1849800"/>
          </a:xfrm>
          <a:prstGeom prst="rect">
            <a:avLst/>
          </a:prstGeom>
        </p:spPr>
        <p:txBody>
          <a:bodyPr spcFirstLastPara="1" wrap="square" lIns="91425" tIns="91425" rIns="91425" bIns="91425" anchor="b" anchorCtr="0">
            <a:noAutofit/>
          </a:bodyPr>
          <a:lstStyle/>
          <a:p>
            <a:pPr marL="342900" lvl="0" indent="-342900" algn="r" rtl="0">
              <a:spcBef>
                <a:spcPts val="0"/>
              </a:spcBef>
              <a:spcAft>
                <a:spcPts val="1600"/>
              </a:spcAft>
              <a:buAutoNum type="arabicPeriod"/>
            </a:pPr>
            <a:r>
              <a:rPr lang="en-US" dirty="0"/>
              <a:t>Recognize and verbalize the temporary nature of the current situation</a:t>
            </a:r>
          </a:p>
          <a:p>
            <a:pPr marL="342900" lvl="0" indent="-342900" algn="r" rtl="0">
              <a:spcBef>
                <a:spcPts val="0"/>
              </a:spcBef>
              <a:spcAft>
                <a:spcPts val="1600"/>
              </a:spcAft>
              <a:buAutoNum type="arabicPeriod"/>
            </a:pPr>
            <a:r>
              <a:rPr lang="en-US" dirty="0"/>
              <a:t>Emotional checks for team members</a:t>
            </a:r>
          </a:p>
          <a:p>
            <a:pPr marL="342900" lvl="0" indent="-342900" algn="r" rtl="0">
              <a:spcBef>
                <a:spcPts val="0"/>
              </a:spcBef>
              <a:spcAft>
                <a:spcPts val="1600"/>
              </a:spcAft>
              <a:buAutoNum type="arabicPeriod"/>
            </a:pPr>
            <a:r>
              <a:rPr lang="en-US" dirty="0"/>
              <a:t>Model adaptability and flexibility  </a:t>
            </a:r>
          </a:p>
          <a:p>
            <a:pPr marL="342900" lvl="0" indent="-342900" algn="r" rtl="0">
              <a:spcBef>
                <a:spcPts val="0"/>
              </a:spcBef>
              <a:spcAft>
                <a:spcPts val="1600"/>
              </a:spcAft>
              <a:buAutoNum type="arabicPeriod"/>
            </a:pPr>
            <a:r>
              <a:rPr lang="en-US" dirty="0"/>
              <a:t>Develop a routine and central message</a:t>
            </a:r>
          </a:p>
          <a:p>
            <a:pPr marL="342900" lvl="0" indent="-342900" algn="r" rtl="0">
              <a:spcBef>
                <a:spcPts val="0"/>
              </a:spcBef>
              <a:spcAft>
                <a:spcPts val="1600"/>
              </a:spcAft>
              <a:buAutoNum type="arabicPeriod"/>
            </a:pPr>
            <a:r>
              <a:rPr lang="en-US" dirty="0"/>
              <a:t>Afford yourself, your staff, and those on campus some grace.  </a:t>
            </a:r>
            <a:endParaRPr dirty="0"/>
          </a:p>
        </p:txBody>
      </p:sp>
      <p:sp>
        <p:nvSpPr>
          <p:cNvPr id="236" name="Google Shape;236;p35"/>
          <p:cNvSpPr txBox="1">
            <a:spLocks noGrp="1"/>
          </p:cNvSpPr>
          <p:nvPr>
            <p:ph type="ctrTitle"/>
          </p:nvPr>
        </p:nvSpPr>
        <p:spPr>
          <a:xfrm>
            <a:off x="4439678" y="0"/>
            <a:ext cx="3893700" cy="953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Strategies</a:t>
            </a:r>
            <a:endParaRPr dirty="0"/>
          </a:p>
        </p:txBody>
      </p:sp>
      <p:sp>
        <p:nvSpPr>
          <p:cNvPr id="237" name="Google Shape;237;p35"/>
          <p:cNvSpPr/>
          <p:nvPr/>
        </p:nvSpPr>
        <p:spPr>
          <a:xfrm rot="10800000">
            <a:off x="8141528" y="92850"/>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lstStyle/>
          <a:p>
            <a:r>
              <a:rPr lang="en-US" dirty="0"/>
              <a:t>Complexity Leadership Theory</a:t>
            </a:r>
          </a:p>
        </p:txBody>
      </p:sp>
    </p:spTree>
    <p:extLst>
      <p:ext uri="{BB962C8B-B14F-4D97-AF65-F5344CB8AC3E}">
        <p14:creationId xmlns:p14="http://schemas.microsoft.com/office/powerpoint/2010/main" val="3670248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506071" y="0"/>
            <a:ext cx="5471032" cy="5097235"/>
          </a:xfrm>
          <a:prstGeom prst="rect">
            <a:avLst/>
          </a:prstGeom>
        </p:spPr>
      </p:pic>
      <p:sp>
        <p:nvSpPr>
          <p:cNvPr id="5" name="Title 4"/>
          <p:cNvSpPr>
            <a:spLocks noGrp="1"/>
          </p:cNvSpPr>
          <p:nvPr>
            <p:ph type="ctrTitle"/>
          </p:nvPr>
        </p:nvSpPr>
        <p:spPr/>
        <p:txBody>
          <a:bodyPr/>
          <a:lstStyle/>
          <a:p>
            <a:endParaRPr lang="en-US" dirty="0"/>
          </a:p>
        </p:txBody>
      </p:sp>
    </p:spTree>
    <p:extLst>
      <p:ext uri="{BB962C8B-B14F-4D97-AF65-F5344CB8AC3E}">
        <p14:creationId xmlns:p14="http://schemas.microsoft.com/office/powerpoint/2010/main" val="1322480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6BF58A-DA14-4019-A9DF-03F1B231A0FA}"/>
              </a:ext>
            </a:extLst>
          </p:cNvPr>
          <p:cNvSpPr>
            <a:spLocks noGrp="1"/>
          </p:cNvSpPr>
          <p:nvPr>
            <p:ph type="ctrTitle"/>
          </p:nvPr>
        </p:nvSpPr>
        <p:spPr>
          <a:xfrm>
            <a:off x="1010093" y="2210139"/>
            <a:ext cx="7265400" cy="834900"/>
          </a:xfrm>
        </p:spPr>
        <p:txBody>
          <a:bodyPr/>
          <a:lstStyle/>
          <a:p>
            <a:pPr marL="158750"/>
            <a:r>
              <a:rPr lang="en-US" dirty="0"/>
              <a:t>Think about the moment in which we find ourselves…</a:t>
            </a:r>
          </a:p>
        </p:txBody>
      </p:sp>
    </p:spTree>
    <p:extLst>
      <p:ext uri="{BB962C8B-B14F-4D97-AF65-F5344CB8AC3E}">
        <p14:creationId xmlns:p14="http://schemas.microsoft.com/office/powerpoint/2010/main" val="1621630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7"/>
        <p:cNvGrpSpPr/>
        <p:nvPr/>
      </p:nvGrpSpPr>
      <p:grpSpPr>
        <a:xfrm>
          <a:off x="0" y="0"/>
          <a:ext cx="0" cy="0"/>
          <a:chOff x="0" y="0"/>
          <a:chExt cx="0" cy="0"/>
        </a:xfrm>
      </p:grpSpPr>
      <p:sp>
        <p:nvSpPr>
          <p:cNvPr id="309" name="Google Shape;309;p40"/>
          <p:cNvSpPr txBox="1">
            <a:spLocks noGrp="1"/>
          </p:cNvSpPr>
          <p:nvPr>
            <p:ph type="subTitle" idx="1"/>
          </p:nvPr>
        </p:nvSpPr>
        <p:spPr>
          <a:xfrm>
            <a:off x="215105" y="1723786"/>
            <a:ext cx="9281591" cy="3310442"/>
          </a:xfrm>
          <a:prstGeom prst="rect">
            <a:avLst/>
          </a:prstGeom>
        </p:spPr>
        <p:txBody>
          <a:bodyPr spcFirstLastPara="1" wrap="square" lIns="91425" tIns="91425" rIns="91425" bIns="91425" anchor="b" anchorCtr="0">
            <a:noAutofit/>
          </a:bodyPr>
          <a:lstStyle/>
          <a:p>
            <a:pPr marL="0" lvl="0" indent="0">
              <a:spcAft>
                <a:spcPts val="1600"/>
              </a:spcAft>
            </a:pPr>
            <a:r>
              <a:rPr lang="en-US" sz="1600" dirty="0">
                <a:solidFill>
                  <a:schemeClr val="accent2"/>
                </a:solidFill>
              </a:rPr>
              <a:t>1</a:t>
            </a:r>
            <a:r>
              <a:rPr lang="en-US" sz="1600" dirty="0"/>
              <a:t>.  Behavioral Psychology, founded in the Transactional Model of Stress and Coping (</a:t>
            </a:r>
            <a:r>
              <a:rPr lang="en-US" sz="1600" dirty="0">
                <a:sym typeface="Arial"/>
              </a:rPr>
              <a:t>Lazarus &amp; Folksman, 1984)</a:t>
            </a:r>
            <a:endParaRPr lang="en-US" sz="1600" dirty="0"/>
          </a:p>
          <a:p>
            <a:pPr marL="0" lvl="0" indent="0">
              <a:spcAft>
                <a:spcPts val="1600"/>
              </a:spcAft>
            </a:pPr>
            <a:r>
              <a:rPr lang="en-US" sz="1600" dirty="0"/>
              <a:t>2. Two Primary questions: </a:t>
            </a:r>
          </a:p>
          <a:p>
            <a:pPr marL="0" lvl="0" indent="0">
              <a:spcAft>
                <a:spcPts val="1600"/>
              </a:spcAft>
            </a:pPr>
            <a:r>
              <a:rPr lang="en-US" sz="1600" dirty="0"/>
              <a:t>	a</a:t>
            </a:r>
            <a:r>
              <a:rPr lang="en-US" sz="1600" dirty="0">
                <a:sym typeface="Arial"/>
              </a:rPr>
              <a:t>) What decisions processes occur when people respond to a crisis event? and b</a:t>
            </a:r>
          </a:p>
          <a:p>
            <a:pPr marL="0" lvl="0" indent="0">
              <a:spcAft>
                <a:spcPts val="1600"/>
              </a:spcAft>
            </a:pPr>
            <a:r>
              <a:rPr lang="en-US" sz="1600" dirty="0">
                <a:sym typeface="Arial"/>
              </a:rPr>
              <a:t>	b), What factors predict individuals’ response choices?</a:t>
            </a:r>
            <a:endParaRPr lang="en-US" sz="1600" dirty="0"/>
          </a:p>
          <a:p>
            <a:pPr marL="0" lvl="0" indent="0"/>
            <a:r>
              <a:rPr lang="en-US" sz="1600" dirty="0">
                <a:sym typeface="Arial"/>
              </a:rPr>
              <a:t>3. The three phases of CDT are: </a:t>
            </a:r>
          </a:p>
          <a:p>
            <a:pPr marL="0" lvl="0" indent="0"/>
            <a:r>
              <a:rPr lang="en-US" sz="1600" dirty="0">
                <a:sym typeface="Arial"/>
              </a:rPr>
              <a:t>	a) assessment of severity of the crisis event,</a:t>
            </a:r>
          </a:p>
          <a:p>
            <a:pPr marL="0" lvl="0" indent="0"/>
            <a:r>
              <a:rPr lang="en-US" sz="1600" dirty="0">
                <a:sym typeface="Arial"/>
              </a:rPr>
              <a:t>	b) arrival at conclusions about various crisis responses, and </a:t>
            </a:r>
          </a:p>
          <a:p>
            <a:pPr marL="0" lvl="0" indent="0"/>
            <a:r>
              <a:rPr lang="en-US" sz="1600" dirty="0">
                <a:sym typeface="Arial"/>
              </a:rPr>
              <a:t>	c) evaluation and implementation of crisis response options (Sweeney, 2008).</a:t>
            </a:r>
            <a:endParaRPr lang="en-US" sz="1600" dirty="0"/>
          </a:p>
        </p:txBody>
      </p:sp>
      <p:sp>
        <p:nvSpPr>
          <p:cNvPr id="310" name="Google Shape;310;p40"/>
          <p:cNvSpPr txBox="1">
            <a:spLocks noGrp="1"/>
          </p:cNvSpPr>
          <p:nvPr>
            <p:ph type="ctrTitle"/>
          </p:nvPr>
        </p:nvSpPr>
        <p:spPr>
          <a:xfrm>
            <a:off x="215106" y="167685"/>
            <a:ext cx="4559700" cy="15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Crisis Decision Theory (CDT)</a:t>
            </a:r>
            <a:endParaRPr dirty="0"/>
          </a:p>
        </p:txBody>
      </p:sp>
      <p:sp>
        <p:nvSpPr>
          <p:cNvPr id="311" name="Google Shape;311;p40"/>
          <p:cNvSpPr/>
          <p:nvPr/>
        </p:nvSpPr>
        <p:spPr>
          <a:xfrm rot="10800000" flipH="1">
            <a:off x="111828" y="99188"/>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00152" y="4826508"/>
            <a:ext cx="9343417" cy="316992"/>
          </a:xfrm>
        </p:spPr>
        <p:txBody>
          <a:bodyPr/>
          <a:lstStyle/>
          <a:p>
            <a:r>
              <a:rPr lang="en-US" sz="1100" dirty="0">
                <a:latin typeface="+mj-lt"/>
              </a:rPr>
              <a:t>Sweeny, K. (2008) Crisis Decision Theory: Decisions in the face of negative events. </a:t>
            </a:r>
            <a:r>
              <a:rPr lang="en-US" sz="1100" i="1" dirty="0">
                <a:latin typeface="+mj-lt"/>
              </a:rPr>
              <a:t>Psychological Bulletin</a:t>
            </a:r>
            <a:r>
              <a:rPr lang="en-US" sz="1100" dirty="0">
                <a:latin typeface="+mj-lt"/>
              </a:rPr>
              <a:t>, 134(1), 61-74.</a:t>
            </a:r>
          </a:p>
        </p:txBody>
      </p:sp>
      <p:pic>
        <p:nvPicPr>
          <p:cNvPr id="4" name="Picture 3"/>
          <p:cNvPicPr>
            <a:picLocks noChangeAspect="1"/>
          </p:cNvPicPr>
          <p:nvPr/>
        </p:nvPicPr>
        <p:blipFill>
          <a:blip r:embed="rId3"/>
          <a:stretch>
            <a:fillRect/>
          </a:stretch>
        </p:blipFill>
        <p:spPr>
          <a:xfrm>
            <a:off x="2451207" y="37054"/>
            <a:ext cx="4352679" cy="4789454"/>
          </a:xfrm>
          <a:prstGeom prst="rect">
            <a:avLst/>
          </a:prstGeom>
        </p:spPr>
      </p:pic>
    </p:spTree>
    <p:extLst>
      <p:ext uri="{BB962C8B-B14F-4D97-AF65-F5344CB8AC3E}">
        <p14:creationId xmlns:p14="http://schemas.microsoft.com/office/powerpoint/2010/main" val="237683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Google Shape;309;p40"/>
          <p:cNvSpPr txBox="1">
            <a:spLocks noGrp="1"/>
          </p:cNvSpPr>
          <p:nvPr>
            <p:ph type="subTitle" idx="1"/>
          </p:nvPr>
        </p:nvSpPr>
        <p:spPr>
          <a:xfrm>
            <a:off x="215105" y="1723786"/>
            <a:ext cx="9281591" cy="3310442"/>
          </a:xfrm>
          <a:prstGeom prst="rect">
            <a:avLst/>
          </a:prstGeom>
        </p:spPr>
        <p:txBody>
          <a:bodyPr spcFirstLastPara="1" wrap="square" lIns="91425" tIns="91425" rIns="91425" bIns="91425" anchor="b" anchorCtr="0">
            <a:noAutofit/>
          </a:bodyPr>
          <a:lstStyle/>
          <a:p>
            <a:pPr marL="0" lvl="0" indent="0">
              <a:spcAft>
                <a:spcPts val="1600"/>
              </a:spcAft>
            </a:pPr>
            <a:r>
              <a:rPr lang="en-US" sz="2800" dirty="0"/>
              <a:t>Only after truly knowing and planning for an issue can you communicate about it.</a:t>
            </a:r>
          </a:p>
          <a:p>
            <a:pPr marL="0" lvl="0" indent="0">
              <a:spcAft>
                <a:spcPts val="1600"/>
              </a:spcAft>
            </a:pPr>
            <a:endParaRPr lang="en-US" sz="2800" dirty="0"/>
          </a:p>
          <a:p>
            <a:pPr marL="0" lvl="0" indent="0">
              <a:spcAft>
                <a:spcPts val="1600"/>
              </a:spcAft>
            </a:pPr>
            <a:r>
              <a:rPr lang="en-US" sz="2800" dirty="0"/>
              <a:t>Match a crisis response/communication with the proper response and threat,</a:t>
            </a:r>
          </a:p>
        </p:txBody>
      </p:sp>
      <p:sp>
        <p:nvSpPr>
          <p:cNvPr id="310" name="Google Shape;310;p40"/>
          <p:cNvSpPr txBox="1">
            <a:spLocks noGrp="1"/>
          </p:cNvSpPr>
          <p:nvPr>
            <p:ph type="ctrTitle"/>
          </p:nvPr>
        </p:nvSpPr>
        <p:spPr>
          <a:xfrm>
            <a:off x="215105" y="167685"/>
            <a:ext cx="8314171" cy="15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Situational Crisis Communication Theory (CCT)</a:t>
            </a:r>
            <a:endParaRPr dirty="0"/>
          </a:p>
        </p:txBody>
      </p:sp>
      <p:sp>
        <p:nvSpPr>
          <p:cNvPr id="311" name="Google Shape;311;p40"/>
          <p:cNvSpPr/>
          <p:nvPr/>
        </p:nvSpPr>
        <p:spPr>
          <a:xfrm rot="10800000" flipH="1">
            <a:off x="111828" y="99188"/>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6009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Google Shape;309;p40"/>
          <p:cNvSpPr txBox="1">
            <a:spLocks noGrp="1"/>
          </p:cNvSpPr>
          <p:nvPr>
            <p:ph type="subTitle" idx="1"/>
          </p:nvPr>
        </p:nvSpPr>
        <p:spPr>
          <a:xfrm>
            <a:off x="215105" y="1723786"/>
            <a:ext cx="9281591" cy="3310442"/>
          </a:xfrm>
          <a:prstGeom prst="rect">
            <a:avLst/>
          </a:prstGeom>
        </p:spPr>
        <p:txBody>
          <a:bodyPr spcFirstLastPara="1" wrap="square" lIns="91425" tIns="91425" rIns="91425" bIns="91425" anchor="b" anchorCtr="0">
            <a:noAutofit/>
          </a:bodyPr>
          <a:lstStyle/>
          <a:p>
            <a:pPr marL="0" lvl="0" indent="0">
              <a:spcAft>
                <a:spcPts val="1600"/>
              </a:spcAft>
            </a:pPr>
            <a:r>
              <a:rPr lang="en-US" sz="2800" u="sng" dirty="0"/>
              <a:t>Three Crisis “Clusters”</a:t>
            </a:r>
          </a:p>
          <a:p>
            <a:pPr marL="0" lvl="0" indent="0">
              <a:spcAft>
                <a:spcPts val="1600"/>
              </a:spcAft>
            </a:pPr>
            <a:r>
              <a:rPr lang="en-US" sz="2800" dirty="0"/>
              <a:t>	Victim Cluster- Organizations can also be a victim</a:t>
            </a:r>
          </a:p>
          <a:p>
            <a:pPr marL="0" lvl="0" indent="0"/>
            <a:r>
              <a:rPr lang="en-US" sz="2800" dirty="0"/>
              <a:t>	Accidental Cluster- Organization’s actions leading to </a:t>
            </a:r>
          </a:p>
          <a:p>
            <a:pPr marL="0" lvl="0" indent="0"/>
            <a:r>
              <a:rPr lang="en-US" sz="2800" dirty="0"/>
              <a:t>		the crisis were unintentional or beyond their 		control.</a:t>
            </a:r>
          </a:p>
          <a:p>
            <a:pPr marL="0" lvl="0" indent="0"/>
            <a:r>
              <a:rPr lang="en-US" sz="2800" dirty="0"/>
              <a:t>	Intentional Cluster- The organization knowingly placed </a:t>
            </a:r>
          </a:p>
          <a:p>
            <a:pPr marL="0" lvl="0" indent="0"/>
            <a:r>
              <a:rPr lang="en-US" sz="2800" dirty="0"/>
              <a:t>		people at risk.</a:t>
            </a:r>
          </a:p>
        </p:txBody>
      </p:sp>
      <p:sp>
        <p:nvSpPr>
          <p:cNvPr id="310" name="Google Shape;310;p40"/>
          <p:cNvSpPr txBox="1">
            <a:spLocks noGrp="1"/>
          </p:cNvSpPr>
          <p:nvPr>
            <p:ph type="ctrTitle"/>
          </p:nvPr>
        </p:nvSpPr>
        <p:spPr>
          <a:xfrm>
            <a:off x="215105" y="167685"/>
            <a:ext cx="8314171" cy="15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Know your crisis</a:t>
            </a:r>
            <a:endParaRPr dirty="0"/>
          </a:p>
        </p:txBody>
      </p:sp>
      <p:sp>
        <p:nvSpPr>
          <p:cNvPr id="311" name="Google Shape;311;p40"/>
          <p:cNvSpPr/>
          <p:nvPr/>
        </p:nvSpPr>
        <p:spPr>
          <a:xfrm rot="10800000" flipH="1">
            <a:off x="111828" y="99188"/>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38222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lstStyle/>
          <a:p>
            <a:r>
              <a:rPr lang="en-US" dirty="0"/>
              <a:t>Crisis Response Strategies</a:t>
            </a:r>
          </a:p>
        </p:txBody>
      </p:sp>
    </p:spTree>
    <p:extLst>
      <p:ext uri="{BB962C8B-B14F-4D97-AF65-F5344CB8AC3E}">
        <p14:creationId xmlns:p14="http://schemas.microsoft.com/office/powerpoint/2010/main" val="856877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lstStyle/>
          <a:p>
            <a:r>
              <a:rPr lang="en-US" dirty="0"/>
              <a:t>Some Trends</a:t>
            </a:r>
          </a:p>
        </p:txBody>
      </p:sp>
    </p:spTree>
    <p:extLst>
      <p:ext uri="{BB962C8B-B14F-4D97-AF65-F5344CB8AC3E}">
        <p14:creationId xmlns:p14="http://schemas.microsoft.com/office/powerpoint/2010/main" val="1248397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81844" y="2010660"/>
            <a:ext cx="8293321" cy="1556100"/>
          </a:xfrm>
        </p:spPr>
        <p:txBody>
          <a:bodyPr/>
          <a:lstStyle/>
          <a:p>
            <a:r>
              <a:rPr lang="en-US" sz="2400" dirty="0"/>
              <a:t>Estimates from the </a:t>
            </a:r>
            <a:r>
              <a:rPr lang="en-US" sz="2400" dirty="0">
                <a:hlinkClick r:id="rId3"/>
              </a:rPr>
              <a:t>American Council on Education</a:t>
            </a:r>
            <a:r>
              <a:rPr lang="en-US" sz="2400" dirty="0"/>
              <a:t> forecast that enrollments for the next academic year will drop by 15%, including a 25% decline in the number of international students.  </a:t>
            </a:r>
          </a:p>
        </p:txBody>
      </p:sp>
    </p:spTree>
    <p:extLst>
      <p:ext uri="{BB962C8B-B14F-4D97-AF65-F5344CB8AC3E}">
        <p14:creationId xmlns:p14="http://schemas.microsoft.com/office/powerpoint/2010/main" val="3905423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20050" y="1234572"/>
            <a:ext cx="7571022" cy="1556100"/>
          </a:xfrm>
        </p:spPr>
        <p:txBody>
          <a:bodyPr/>
          <a:lstStyle/>
          <a:p>
            <a:r>
              <a:rPr lang="en-US" dirty="0"/>
              <a:t>10% of college-bound high school seniors have already made other plans.</a:t>
            </a:r>
          </a:p>
        </p:txBody>
      </p:sp>
    </p:spTree>
    <p:extLst>
      <p:ext uri="{BB962C8B-B14F-4D97-AF65-F5344CB8AC3E}">
        <p14:creationId xmlns:p14="http://schemas.microsoft.com/office/powerpoint/2010/main" val="272241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052712"/>
            <a:ext cx="9144000" cy="1556100"/>
          </a:xfrm>
        </p:spPr>
        <p:txBody>
          <a:bodyPr/>
          <a:lstStyle/>
          <a:p>
            <a:r>
              <a:rPr lang="en-US" dirty="0"/>
              <a:t>In late-March, 14 percent of college students said they were unlikely to return to their current college or university in the fall.</a:t>
            </a:r>
            <a:br>
              <a:rPr lang="en-US" dirty="0"/>
            </a:br>
            <a:endParaRPr lang="en-US" dirty="0"/>
          </a:p>
        </p:txBody>
      </p:sp>
    </p:spTree>
    <p:extLst>
      <p:ext uri="{BB962C8B-B14F-4D97-AF65-F5344CB8AC3E}">
        <p14:creationId xmlns:p14="http://schemas.microsoft.com/office/powerpoint/2010/main" val="43776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052712"/>
            <a:ext cx="9144000" cy="1556100"/>
          </a:xfrm>
        </p:spPr>
        <p:txBody>
          <a:bodyPr/>
          <a:lstStyle/>
          <a:p>
            <a:r>
              <a:rPr lang="en-US" dirty="0"/>
              <a:t>By mid-April that number had climbed to 26%.</a:t>
            </a:r>
            <a:br>
              <a:rPr lang="en-US" dirty="0"/>
            </a:br>
            <a:endParaRPr lang="en-US" dirty="0"/>
          </a:p>
        </p:txBody>
      </p:sp>
      <p:sp>
        <p:nvSpPr>
          <p:cNvPr id="4" name="Title 2"/>
          <p:cNvSpPr txBox="1">
            <a:spLocks/>
          </p:cNvSpPr>
          <p:nvPr/>
        </p:nvSpPr>
        <p:spPr>
          <a:xfrm>
            <a:off x="0" y="2831649"/>
            <a:ext cx="9144000" cy="1556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600"/>
              <a:buFont typeface="Saira SemiCondensed Medium"/>
              <a:buNone/>
              <a:defRPr sz="4800" b="0" i="0" u="none" strike="noStrike" cap="none">
                <a:solidFill>
                  <a:schemeClr val="accent2"/>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9pPr>
          </a:lstStyle>
          <a:p>
            <a:r>
              <a:rPr lang="en-US" sz="2800" dirty="0"/>
              <a:t>There are numbers from last week suggesting intent to enroll is increasing now that colleges have announced plans, but..</a:t>
            </a:r>
            <a:br>
              <a:rPr lang="en-US" dirty="0"/>
            </a:br>
            <a:endParaRPr lang="en-US" dirty="0"/>
          </a:p>
        </p:txBody>
      </p:sp>
    </p:spTree>
    <p:extLst>
      <p:ext uri="{BB962C8B-B14F-4D97-AF65-F5344CB8AC3E}">
        <p14:creationId xmlns:p14="http://schemas.microsoft.com/office/powerpoint/2010/main" val="274219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D6BF58A-DA14-4019-A9DF-03F1B231A0FA}"/>
              </a:ext>
            </a:extLst>
          </p:cNvPr>
          <p:cNvSpPr>
            <a:spLocks noGrp="1"/>
          </p:cNvSpPr>
          <p:nvPr>
            <p:ph type="ctrTitle"/>
          </p:nvPr>
        </p:nvSpPr>
        <p:spPr>
          <a:xfrm>
            <a:off x="909803" y="1962366"/>
            <a:ext cx="7265400" cy="834900"/>
          </a:xfrm>
        </p:spPr>
        <p:txBody>
          <a:bodyPr/>
          <a:lstStyle/>
          <a:p>
            <a:pPr marL="158750"/>
            <a:r>
              <a:rPr lang="en-US" dirty="0"/>
              <a:t>In short, March through July have been a rough year.</a:t>
            </a:r>
          </a:p>
        </p:txBody>
      </p:sp>
      <p:sp>
        <p:nvSpPr>
          <p:cNvPr id="5" name="TextBox 4"/>
          <p:cNvSpPr txBox="1"/>
          <p:nvPr/>
        </p:nvSpPr>
        <p:spPr>
          <a:xfrm>
            <a:off x="703830" y="3161527"/>
            <a:ext cx="7994496" cy="369332"/>
          </a:xfrm>
          <a:prstGeom prst="rect">
            <a:avLst/>
          </a:prstGeom>
          <a:noFill/>
        </p:spPr>
        <p:txBody>
          <a:bodyPr wrap="none" rtlCol="0">
            <a:spAutoFit/>
          </a:bodyPr>
          <a:lstStyle/>
          <a:p>
            <a:r>
              <a:rPr lang="en-US" sz="1800" b="1" dirty="0">
                <a:solidFill>
                  <a:schemeClr val="tx1"/>
                </a:solidFill>
              </a:rPr>
              <a:t>“I’m usually not this exhausted until March or April of the school year.”</a:t>
            </a:r>
          </a:p>
        </p:txBody>
      </p:sp>
    </p:spTree>
    <p:extLst>
      <p:ext uri="{BB962C8B-B14F-4D97-AF65-F5344CB8AC3E}">
        <p14:creationId xmlns:p14="http://schemas.microsoft.com/office/powerpoint/2010/main" val="208197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276624"/>
            <a:ext cx="9144000" cy="1556100"/>
          </a:xfrm>
        </p:spPr>
        <p:txBody>
          <a:bodyPr/>
          <a:lstStyle/>
          <a:p>
            <a:r>
              <a:rPr lang="en-US" dirty="0"/>
              <a:t>Enrollment for all levels of college is expected to be down this coming fall, but for community colleges, there is an opportunity to obtain stable or nearly stable enrollment trends.</a:t>
            </a:r>
            <a:br>
              <a:rPr lang="en-US" dirty="0"/>
            </a:br>
            <a:endParaRPr lang="en-US" dirty="0"/>
          </a:p>
        </p:txBody>
      </p:sp>
    </p:spTree>
    <p:extLst>
      <p:ext uri="{BB962C8B-B14F-4D97-AF65-F5344CB8AC3E}">
        <p14:creationId xmlns:p14="http://schemas.microsoft.com/office/powerpoint/2010/main" val="282222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276624"/>
            <a:ext cx="9144000" cy="1556100"/>
          </a:xfrm>
        </p:spPr>
        <p:txBody>
          <a:bodyPr/>
          <a:lstStyle/>
          <a:p>
            <a:r>
              <a:rPr lang="en-US" dirty="0"/>
              <a:t>Eighty-five percent of colleges students want to go back to campus. </a:t>
            </a:r>
            <a:br>
              <a:rPr lang="en-US" dirty="0"/>
            </a:br>
            <a:endParaRPr lang="en-US" dirty="0"/>
          </a:p>
        </p:txBody>
      </p:sp>
      <p:sp>
        <p:nvSpPr>
          <p:cNvPr id="4" name="Title 2"/>
          <p:cNvSpPr txBox="1">
            <a:spLocks/>
          </p:cNvSpPr>
          <p:nvPr/>
        </p:nvSpPr>
        <p:spPr>
          <a:xfrm>
            <a:off x="1108609" y="2931844"/>
            <a:ext cx="7404212" cy="1556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600"/>
              <a:buFont typeface="Saira SemiCondensed Medium"/>
              <a:buNone/>
              <a:defRPr sz="4800" b="0" i="0" u="none" strike="noStrike" cap="none">
                <a:solidFill>
                  <a:schemeClr val="accent2"/>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9pPr>
          </a:lstStyle>
          <a:p>
            <a:r>
              <a:rPr lang="en-US" sz="1800" dirty="0"/>
              <a:t>The (low) quality of online instruction in the spring was the primary reason</a:t>
            </a:r>
            <a:br>
              <a:rPr lang="en-US" dirty="0"/>
            </a:br>
            <a:endParaRPr lang="en-US" dirty="0"/>
          </a:p>
        </p:txBody>
      </p:sp>
    </p:spTree>
    <p:extLst>
      <p:ext uri="{BB962C8B-B14F-4D97-AF65-F5344CB8AC3E}">
        <p14:creationId xmlns:p14="http://schemas.microsoft.com/office/powerpoint/2010/main" val="78958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79180"/>
            <a:ext cx="9205472" cy="1693200"/>
          </a:xfrm>
        </p:spPr>
        <p:txBody>
          <a:bodyPr/>
          <a:lstStyle/>
          <a:p>
            <a:r>
              <a:rPr lang="en-US" sz="4800" dirty="0">
                <a:latin typeface="Saira SemiCondensed Medium"/>
                <a:ea typeface="Saira SemiCondensed Medium"/>
                <a:cs typeface="Saira SemiCondensed Medium"/>
                <a:sym typeface="Saira SemiCondensed Medium"/>
              </a:rPr>
              <a:t>The numbers are particularly bleak for minority students.</a:t>
            </a:r>
          </a:p>
          <a:p>
            <a:endParaRPr lang="en-US" dirty="0"/>
          </a:p>
        </p:txBody>
      </p:sp>
      <p:sp>
        <p:nvSpPr>
          <p:cNvPr id="4" name="TextBox 3"/>
          <p:cNvSpPr txBox="1"/>
          <p:nvPr/>
        </p:nvSpPr>
        <p:spPr>
          <a:xfrm>
            <a:off x="1" y="2330506"/>
            <a:ext cx="9087356" cy="1600438"/>
          </a:xfrm>
          <a:prstGeom prst="rect">
            <a:avLst/>
          </a:prstGeom>
          <a:noFill/>
        </p:spPr>
        <p:txBody>
          <a:bodyPr wrap="square" rtlCol="0">
            <a:spAutoFit/>
          </a:bodyPr>
          <a:lstStyle/>
          <a:p>
            <a:r>
              <a:rPr lang="en-US" sz="2800" dirty="0">
                <a:solidFill>
                  <a:schemeClr val="tx1"/>
                </a:solidFill>
                <a:latin typeface="Saira SemiCondensed Medium"/>
                <a:ea typeface="Saira SemiCondensed Medium"/>
                <a:cs typeface="Saira SemiCondensed Medium"/>
                <a:sym typeface="Saira SemiCondensed Medium"/>
              </a:rPr>
              <a:t>Forty-one percent of minority high school seniors say it's likely they won't go to college at all in the fall.</a:t>
            </a:r>
          </a:p>
          <a:p>
            <a:endParaRPr lang="en-US" dirty="0">
              <a:solidFill>
                <a:schemeClr val="tx1"/>
              </a:solidFill>
              <a:latin typeface="Saira SemiCondensed Medium"/>
              <a:ea typeface="Saira SemiCondensed Medium"/>
              <a:cs typeface="Saira SemiCondensed Medium"/>
              <a:sym typeface="Saira SemiCondensed Medium"/>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961788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9877" y="693807"/>
            <a:ext cx="9087356" cy="400110"/>
          </a:xfrm>
          <a:prstGeom prst="rect">
            <a:avLst/>
          </a:prstGeom>
          <a:noFill/>
        </p:spPr>
        <p:txBody>
          <a:bodyPr wrap="square" rtlCol="0">
            <a:spAutoFit/>
          </a:bodyPr>
          <a:lstStyle/>
          <a:p>
            <a:r>
              <a:rPr lang="en-US" sz="2000" dirty="0">
                <a:solidFill>
                  <a:schemeClr val="tx1"/>
                </a:solidFill>
                <a:latin typeface="Saira SemiCondensed Medium"/>
                <a:ea typeface="Saira SemiCondensed Medium"/>
                <a:cs typeface="Saira SemiCondensed Medium"/>
                <a:sym typeface="Saira SemiCondensed Medium"/>
              </a:rPr>
              <a:t>24 percent of white high school students are undecided about college.</a:t>
            </a:r>
          </a:p>
        </p:txBody>
      </p:sp>
      <p:sp>
        <p:nvSpPr>
          <p:cNvPr id="5" name="TextBox 4"/>
          <p:cNvSpPr txBox="1"/>
          <p:nvPr/>
        </p:nvSpPr>
        <p:spPr>
          <a:xfrm>
            <a:off x="621127" y="1991128"/>
            <a:ext cx="8522873" cy="1938992"/>
          </a:xfrm>
          <a:prstGeom prst="rect">
            <a:avLst/>
          </a:prstGeom>
          <a:noFill/>
        </p:spPr>
        <p:txBody>
          <a:bodyPr wrap="square" rtlCol="0">
            <a:spAutoFit/>
          </a:bodyPr>
          <a:lstStyle/>
          <a:p>
            <a:r>
              <a:rPr lang="en-US" sz="1800" dirty="0">
                <a:solidFill>
                  <a:schemeClr val="tx1"/>
                </a:solidFill>
                <a:latin typeface="Saira SemiCondensed Medium"/>
                <a:ea typeface="Saira SemiCondensed Medium"/>
                <a:cs typeface="Saira SemiCondensed Medium"/>
                <a:sym typeface="Saira SemiCondensed Medium"/>
              </a:rPr>
              <a:t>Because of COVID-19, the top choice of college has changed for a third of undecided minority students but only 15 percent of undecided white students.</a:t>
            </a:r>
          </a:p>
          <a:p>
            <a:endParaRPr lang="en-US" dirty="0">
              <a:solidFill>
                <a:schemeClr val="tx1"/>
              </a:solidFill>
              <a:latin typeface="Saira SemiCondensed Medium"/>
              <a:ea typeface="Saira SemiCondensed Medium"/>
              <a:cs typeface="Saira SemiCondensed Medium"/>
              <a:sym typeface="Saira SemiCondensed Medium"/>
            </a:endParaRPr>
          </a:p>
          <a:p>
            <a:r>
              <a:rPr lang="en-US" dirty="0">
                <a:solidFill>
                  <a:schemeClr val="tx1"/>
                </a:solidFill>
                <a:hlinkClick r:id="rId3"/>
              </a:rPr>
              <a:t>https://www.insidehighered.com/admissions/article/2020/04/29/colleges-could-lose-20-percent-students-analysis-says</a:t>
            </a:r>
            <a:endParaRPr lang="en-US" dirty="0">
              <a:solidFill>
                <a:schemeClr val="tx1"/>
              </a:solidFill>
            </a:endParaRPr>
          </a:p>
          <a:p>
            <a:endParaRPr lang="en-US" dirty="0"/>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77117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9877" y="693807"/>
            <a:ext cx="9087356" cy="400110"/>
          </a:xfrm>
          <a:prstGeom prst="rect">
            <a:avLst/>
          </a:prstGeom>
          <a:noFill/>
        </p:spPr>
        <p:txBody>
          <a:bodyPr wrap="square" rtlCol="0">
            <a:spAutoFit/>
          </a:bodyPr>
          <a:lstStyle/>
          <a:p>
            <a:r>
              <a:rPr lang="en-US" sz="2000" dirty="0">
                <a:solidFill>
                  <a:schemeClr val="tx1"/>
                </a:solidFill>
                <a:latin typeface="Saira SemiCondensed Medium"/>
                <a:ea typeface="Saira SemiCondensed Medium"/>
                <a:cs typeface="Saira SemiCondensed Medium"/>
                <a:sym typeface="Saira SemiCondensed Medium"/>
              </a:rPr>
              <a:t>24 percent of white high school students are undecided about college.</a:t>
            </a:r>
          </a:p>
        </p:txBody>
      </p:sp>
      <p:sp>
        <p:nvSpPr>
          <p:cNvPr id="5" name="TextBox 4"/>
          <p:cNvSpPr txBox="1"/>
          <p:nvPr/>
        </p:nvSpPr>
        <p:spPr>
          <a:xfrm>
            <a:off x="621127" y="1991128"/>
            <a:ext cx="8522873" cy="1938992"/>
          </a:xfrm>
          <a:prstGeom prst="rect">
            <a:avLst/>
          </a:prstGeom>
          <a:noFill/>
        </p:spPr>
        <p:txBody>
          <a:bodyPr wrap="square" rtlCol="0">
            <a:spAutoFit/>
          </a:bodyPr>
          <a:lstStyle/>
          <a:p>
            <a:r>
              <a:rPr lang="en-US" sz="1800" dirty="0">
                <a:solidFill>
                  <a:schemeClr val="tx1"/>
                </a:solidFill>
                <a:latin typeface="Saira SemiCondensed Medium"/>
                <a:ea typeface="Saira SemiCondensed Medium"/>
                <a:cs typeface="Saira SemiCondensed Medium"/>
                <a:sym typeface="Saira SemiCondensed Medium"/>
              </a:rPr>
              <a:t>Because of COVID-19, the top choice of college has changed for a third of undecided minority students but only 15 percent of undecided white students.</a:t>
            </a:r>
          </a:p>
          <a:p>
            <a:endParaRPr lang="en-US" dirty="0">
              <a:solidFill>
                <a:schemeClr val="tx1"/>
              </a:solidFill>
              <a:latin typeface="Saira SemiCondensed Medium"/>
              <a:ea typeface="Saira SemiCondensed Medium"/>
              <a:cs typeface="Saira SemiCondensed Medium"/>
              <a:sym typeface="Saira SemiCondensed Medium"/>
            </a:endParaRPr>
          </a:p>
          <a:p>
            <a:r>
              <a:rPr lang="en-US" dirty="0">
                <a:solidFill>
                  <a:schemeClr val="tx1"/>
                </a:solidFill>
                <a:hlinkClick r:id="rId3"/>
              </a:rPr>
              <a:t>https://www.insidehighered.com/admissions/article/2020/04/29/colleges-could-lose-20-percent-students-analysis-says</a:t>
            </a:r>
            <a:endParaRPr lang="en-US" dirty="0">
              <a:solidFill>
                <a:schemeClr val="tx1"/>
              </a:solidFill>
            </a:endParaRPr>
          </a:p>
          <a:p>
            <a:endParaRPr lang="en-US" dirty="0"/>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57621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79180"/>
            <a:ext cx="9205472" cy="1693200"/>
          </a:xfrm>
        </p:spPr>
        <p:txBody>
          <a:bodyPr/>
          <a:lstStyle/>
          <a:p>
            <a:r>
              <a:rPr lang="en-US" sz="4800" dirty="0">
                <a:latin typeface="Saira SemiCondensed Medium"/>
                <a:ea typeface="Saira SemiCondensed Medium"/>
                <a:cs typeface="Saira SemiCondensed Medium"/>
                <a:sym typeface="Saira SemiCondensed Medium"/>
              </a:rPr>
              <a:t>Implications in Student Affairs, Athletics, Finance, etc.</a:t>
            </a:r>
          </a:p>
          <a:p>
            <a:endParaRPr lang="en-US" dirty="0"/>
          </a:p>
        </p:txBody>
      </p:sp>
      <p:sp>
        <p:nvSpPr>
          <p:cNvPr id="4" name="TextBox 3"/>
          <p:cNvSpPr txBox="1"/>
          <p:nvPr/>
        </p:nvSpPr>
        <p:spPr>
          <a:xfrm>
            <a:off x="1" y="2330506"/>
            <a:ext cx="9087356" cy="2031325"/>
          </a:xfrm>
          <a:prstGeom prst="rect">
            <a:avLst/>
          </a:prstGeom>
          <a:noFill/>
        </p:spPr>
        <p:txBody>
          <a:bodyPr wrap="square" rtlCol="0">
            <a:spAutoFit/>
          </a:bodyPr>
          <a:lstStyle/>
          <a:p>
            <a:r>
              <a:rPr lang="en-US" sz="2800" dirty="0">
                <a:solidFill>
                  <a:schemeClr val="tx1"/>
                </a:solidFill>
                <a:latin typeface="Saira SemiCondensed Medium"/>
                <a:ea typeface="Saira SemiCondensed Medium"/>
                <a:cs typeface="Saira SemiCondensed Medium"/>
                <a:sym typeface="Saira SemiCondensed Medium"/>
              </a:rPr>
              <a:t>With revenues of all kinds expected to decline, expenses for new processes are going to strap expenses even further.  Reprioritization is going to be key (Smalley, 2008).</a:t>
            </a:r>
          </a:p>
          <a:p>
            <a:endParaRPr lang="en-US" dirty="0">
              <a:solidFill>
                <a:schemeClr val="tx1"/>
              </a:solidFill>
              <a:latin typeface="Saira SemiCondensed Medium"/>
              <a:ea typeface="Saira SemiCondensed Medium"/>
              <a:cs typeface="Saira SemiCondensed Medium"/>
              <a:sym typeface="Saira SemiCondensed Medium"/>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565046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a:xfrm>
            <a:off x="2080125" y="2202760"/>
            <a:ext cx="4812454" cy="1556100"/>
          </a:xfrm>
        </p:spPr>
        <p:txBody>
          <a:bodyPr/>
          <a:lstStyle/>
          <a:p>
            <a:r>
              <a:rPr lang="en-US" dirty="0"/>
              <a:t>You are not alone.</a:t>
            </a:r>
          </a:p>
        </p:txBody>
      </p:sp>
    </p:spTree>
    <p:extLst>
      <p:ext uri="{BB962C8B-B14F-4D97-AF65-F5344CB8AC3E}">
        <p14:creationId xmlns:p14="http://schemas.microsoft.com/office/powerpoint/2010/main" val="1108597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1621331"/>
          </a:xfrm>
        </p:spPr>
        <p:txBody>
          <a:bodyPr/>
          <a:lstStyle/>
          <a:p>
            <a:r>
              <a:rPr lang="en-US" dirty="0"/>
              <a:t>Research on COVID-19’s influence on higher education</a:t>
            </a:r>
          </a:p>
        </p:txBody>
      </p:sp>
      <p:sp>
        <p:nvSpPr>
          <p:cNvPr id="4" name="Title 2"/>
          <p:cNvSpPr txBox="1">
            <a:spLocks/>
          </p:cNvSpPr>
          <p:nvPr/>
        </p:nvSpPr>
        <p:spPr>
          <a:xfrm>
            <a:off x="121664" y="2296245"/>
            <a:ext cx="9144000" cy="1621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600"/>
              <a:buFont typeface="Saira SemiCondensed Medium"/>
              <a:buNone/>
              <a:defRPr sz="4800" b="0" i="0" u="none" strike="noStrike" cap="none">
                <a:solidFill>
                  <a:schemeClr val="accent2"/>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9pPr>
          </a:lstStyle>
          <a:p>
            <a:r>
              <a:rPr lang="en-US" dirty="0">
                <a:hlinkClick r:id="rId3"/>
              </a:rPr>
              <a:t>https://shsu.ideascale.com</a:t>
            </a:r>
            <a:r>
              <a:rPr lang="en-US" dirty="0"/>
              <a:t> </a:t>
            </a:r>
          </a:p>
        </p:txBody>
      </p:sp>
      <p:sp>
        <p:nvSpPr>
          <p:cNvPr id="5" name="Title 2"/>
          <p:cNvSpPr txBox="1">
            <a:spLocks/>
          </p:cNvSpPr>
          <p:nvPr/>
        </p:nvSpPr>
        <p:spPr>
          <a:xfrm>
            <a:off x="121664" y="4017469"/>
            <a:ext cx="8831836" cy="9482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600"/>
              <a:buFont typeface="Saira SemiCondensed Medium"/>
              <a:buNone/>
              <a:defRPr sz="4800" b="0" i="0" u="none" strike="noStrike" cap="none">
                <a:solidFill>
                  <a:schemeClr val="accent2"/>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9pPr>
          </a:lstStyle>
          <a:p>
            <a:r>
              <a:rPr lang="en-US" sz="1800" dirty="0"/>
              <a:t>You must register, so please check your junk mail folder.  Participation is quick and easy.  Please share this link widely.  Join in the conversation.  Share ideas and share the platform with your colleagues.</a:t>
            </a:r>
          </a:p>
        </p:txBody>
      </p:sp>
    </p:spTree>
    <p:extLst>
      <p:ext uri="{BB962C8B-B14F-4D97-AF65-F5344CB8AC3E}">
        <p14:creationId xmlns:p14="http://schemas.microsoft.com/office/powerpoint/2010/main" val="2457071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5" name="Picture 4"/>
          <p:cNvPicPr>
            <a:picLocks noChangeAspect="1"/>
          </p:cNvPicPr>
          <p:nvPr/>
        </p:nvPicPr>
        <p:blipFill>
          <a:blip r:embed="rId3"/>
          <a:stretch>
            <a:fillRect/>
          </a:stretch>
        </p:blipFill>
        <p:spPr>
          <a:xfrm>
            <a:off x="0" y="580724"/>
            <a:ext cx="9144000" cy="4016675"/>
          </a:xfrm>
          <a:prstGeom prst="rect">
            <a:avLst/>
          </a:prstGeom>
        </p:spPr>
      </p:pic>
    </p:spTree>
    <p:extLst>
      <p:ext uri="{BB962C8B-B14F-4D97-AF65-F5344CB8AC3E}">
        <p14:creationId xmlns:p14="http://schemas.microsoft.com/office/powerpoint/2010/main" val="4190830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858546-6DC3-4184-A1DB-5A34E96CCAD8}"/>
              </a:ext>
            </a:extLst>
          </p:cNvPr>
          <p:cNvSpPr>
            <a:spLocks noGrp="1"/>
          </p:cNvSpPr>
          <p:nvPr>
            <p:ph type="ctrTitle"/>
          </p:nvPr>
        </p:nvSpPr>
        <p:spPr>
          <a:xfrm>
            <a:off x="958253" y="1541935"/>
            <a:ext cx="7655547" cy="1556100"/>
          </a:xfrm>
        </p:spPr>
        <p:txBody>
          <a:bodyPr/>
          <a:lstStyle/>
          <a:p>
            <a:r>
              <a:rPr lang="en-US" dirty="0"/>
              <a:t>Check in on each other and your families and communities.</a:t>
            </a:r>
          </a:p>
        </p:txBody>
      </p:sp>
    </p:spTree>
    <p:extLst>
      <p:ext uri="{BB962C8B-B14F-4D97-AF65-F5344CB8AC3E}">
        <p14:creationId xmlns:p14="http://schemas.microsoft.com/office/powerpoint/2010/main" val="3336779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19" name="Google Shape;201;p32">
            <a:extLst>
              <a:ext uri="{FF2B5EF4-FFF2-40B4-BE49-F238E27FC236}">
                <a16:creationId xmlns:a16="http://schemas.microsoft.com/office/drawing/2014/main" id="{D3E5FF0C-4EBF-44FB-A8F4-87352DEEF8CB}"/>
              </a:ext>
            </a:extLst>
          </p:cNvPr>
          <p:cNvSpPr txBox="1">
            <a:spLocks/>
          </p:cNvSpPr>
          <p:nvPr/>
        </p:nvSpPr>
        <p:spPr>
          <a:xfrm>
            <a:off x="0" y="2076315"/>
            <a:ext cx="9144000"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What I believe we’re called to </a:t>
            </a:r>
          </a:p>
          <a:p>
            <a:pPr algn="ctr"/>
            <a:r>
              <a:rPr lang="en-US" sz="2600" dirty="0">
                <a:solidFill>
                  <a:srgbClr val="FFFFFF"/>
                </a:solidFill>
              </a:rPr>
              <a:t>do as leaders in a pandemic…</a:t>
            </a:r>
          </a:p>
        </p:txBody>
      </p:sp>
    </p:spTree>
    <p:extLst>
      <p:ext uri="{BB962C8B-B14F-4D97-AF65-F5344CB8AC3E}">
        <p14:creationId xmlns:p14="http://schemas.microsoft.com/office/powerpoint/2010/main" val="3126902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77F0F53-604D-4ED1-8D7D-7935A6C884A7}"/>
              </a:ext>
            </a:extLst>
          </p:cNvPr>
          <p:cNvSpPr>
            <a:spLocks noGrp="1"/>
          </p:cNvSpPr>
          <p:nvPr>
            <p:ph type="subTitle" idx="1"/>
          </p:nvPr>
        </p:nvSpPr>
        <p:spPr>
          <a:xfrm>
            <a:off x="495527" y="1725150"/>
            <a:ext cx="8441003" cy="1978554"/>
          </a:xfrm>
        </p:spPr>
        <p:txBody>
          <a:bodyPr/>
          <a:lstStyle/>
          <a:p>
            <a:r>
              <a:rPr lang="en-US" dirty="0"/>
              <a:t>Center for Assessment, Research, and Educational Safety</a:t>
            </a:r>
          </a:p>
          <a:p>
            <a:r>
              <a:rPr lang="en-US" dirty="0">
                <a:hlinkClick r:id="rId3"/>
              </a:rPr>
              <a:t>https://www.shsu.edu/centers/cares/</a:t>
            </a:r>
            <a:endParaRPr lang="en-US" dirty="0"/>
          </a:p>
          <a:p>
            <a:endParaRPr lang="en-US" dirty="0"/>
          </a:p>
          <a:p>
            <a:r>
              <a:rPr lang="en-US" dirty="0"/>
              <a:t>Facebook: </a:t>
            </a:r>
            <a:r>
              <a:rPr lang="en-US" dirty="0">
                <a:hlinkClick r:id="rId4"/>
              </a:rPr>
              <a:t>https://www.facebook.com/SHSUEduSafety</a:t>
            </a:r>
            <a:endParaRPr lang="en-US" dirty="0"/>
          </a:p>
          <a:p>
            <a:r>
              <a:rPr lang="en-US" dirty="0"/>
              <a:t>Twitter: @SHSUEduSafety</a:t>
            </a:r>
          </a:p>
          <a:p>
            <a:endParaRPr lang="en-US" dirty="0"/>
          </a:p>
          <a:p>
            <a:r>
              <a:rPr lang="en-US" dirty="0"/>
              <a:t>Fuller, M. and Walkley, C. (2020). </a:t>
            </a:r>
            <a:r>
              <a:rPr lang="en-US" u="sng" dirty="0">
                <a:hlinkClick r:id="rId5"/>
              </a:rPr>
              <a:t>Ten Tips to Help Educators Prepare for the Fall 2020 Return to School</a:t>
            </a:r>
            <a:r>
              <a:rPr lang="en-US" u="sng" dirty="0"/>
              <a:t>.</a:t>
            </a:r>
            <a:r>
              <a:rPr lang="en-US" dirty="0"/>
              <a:t> Sam Houston State university: Huntsville, TX.</a:t>
            </a:r>
          </a:p>
          <a:p>
            <a:r>
              <a:rPr lang="en-US" dirty="0"/>
              <a:t>Resources for Online Learners</a:t>
            </a:r>
          </a:p>
          <a:p>
            <a:endParaRPr lang="en-US" dirty="0"/>
          </a:p>
          <a:p>
            <a:r>
              <a:rPr lang="en-US" dirty="0"/>
              <a:t>Matt Fuller, Ph.D.</a:t>
            </a:r>
          </a:p>
          <a:p>
            <a:r>
              <a:rPr lang="en-US" dirty="0">
                <a:hlinkClick r:id="rId6"/>
              </a:rPr>
              <a:t>EdSafety@shsu.edu</a:t>
            </a:r>
            <a:endParaRPr lang="en-US" dirty="0"/>
          </a:p>
          <a:p>
            <a:r>
              <a:rPr lang="en-US" dirty="0"/>
              <a:t>936.294.1865</a:t>
            </a:r>
          </a:p>
        </p:txBody>
      </p:sp>
      <p:sp>
        <p:nvSpPr>
          <p:cNvPr id="4" name="Google Shape;310;p40">
            <a:extLst>
              <a:ext uri="{FF2B5EF4-FFF2-40B4-BE49-F238E27FC236}">
                <a16:creationId xmlns:a16="http://schemas.microsoft.com/office/drawing/2014/main" id="{6791A5CB-D199-4171-93B4-60353543F3E1}"/>
              </a:ext>
            </a:extLst>
          </p:cNvPr>
          <p:cNvSpPr txBox="1">
            <a:spLocks/>
          </p:cNvSpPr>
          <p:nvPr/>
        </p:nvSpPr>
        <p:spPr>
          <a:xfrm>
            <a:off x="404953" y="252210"/>
            <a:ext cx="7379804" cy="1556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600"/>
              <a:buFont typeface="Saira SemiCondensed Medium"/>
              <a:buNone/>
              <a:defRPr sz="4800" b="0" i="0" u="none" strike="noStrike" cap="none">
                <a:solidFill>
                  <a:schemeClr val="accent2"/>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chemeClr val="accent2"/>
              </a:buClr>
              <a:buSzPts val="3600"/>
              <a:buFont typeface="Saira SemiCondensed Medium"/>
              <a:buNone/>
              <a:defRPr sz="3600" b="0" i="0" u="none" strike="noStrike" cap="none">
                <a:solidFill>
                  <a:schemeClr val="accent2"/>
                </a:solidFill>
                <a:latin typeface="Saira SemiCondensed Medium"/>
                <a:ea typeface="Saira SemiCondensed Medium"/>
                <a:cs typeface="Saira SemiCondensed Medium"/>
                <a:sym typeface="Saira SemiCondensed Medium"/>
              </a:defRPr>
            </a:lvl9pPr>
          </a:lstStyle>
          <a:p>
            <a:r>
              <a:rPr lang="en-US" dirty="0"/>
              <a:t>Resources</a:t>
            </a:r>
          </a:p>
        </p:txBody>
      </p:sp>
      <p:sp>
        <p:nvSpPr>
          <p:cNvPr id="5" name="Google Shape;311;p40">
            <a:extLst>
              <a:ext uri="{FF2B5EF4-FFF2-40B4-BE49-F238E27FC236}">
                <a16:creationId xmlns:a16="http://schemas.microsoft.com/office/drawing/2014/main" id="{56E65A84-2ACF-4187-B38F-4502ACBE7A6F}"/>
              </a:ext>
            </a:extLst>
          </p:cNvPr>
          <p:cNvSpPr/>
          <p:nvPr/>
        </p:nvSpPr>
        <p:spPr>
          <a:xfrm rot="10800000" flipH="1">
            <a:off x="111828" y="99188"/>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6104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9FD03EB-96E4-46CD-8B9C-BC10EDAA511F}"/>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C764247E-6F43-4A77-B6D0-897A8B0B63F0}"/>
              </a:ext>
            </a:extLst>
          </p:cNvPr>
          <p:cNvSpPr>
            <a:spLocks noGrp="1"/>
          </p:cNvSpPr>
          <p:nvPr>
            <p:ph type="ctrTitle"/>
          </p:nvPr>
        </p:nvSpPr>
        <p:spPr/>
        <p:txBody>
          <a:bodyPr/>
          <a:lstStyle/>
          <a:p>
            <a:endParaRPr lang="en-US" dirty="0"/>
          </a:p>
        </p:txBody>
      </p:sp>
      <p:pic>
        <p:nvPicPr>
          <p:cNvPr id="3074" name="Picture 2" descr="SHSU MarCom Downloads">
            <a:extLst>
              <a:ext uri="{FF2B5EF4-FFF2-40B4-BE49-F238E27FC236}">
                <a16:creationId xmlns:a16="http://schemas.microsoft.com/office/drawing/2014/main" id="{F5AD9456-EBF4-4913-BF0F-F69F94E80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592" y="1379611"/>
            <a:ext cx="7024816" cy="282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591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19" name="Google Shape;201;p32">
            <a:extLst>
              <a:ext uri="{FF2B5EF4-FFF2-40B4-BE49-F238E27FC236}">
                <a16:creationId xmlns:a16="http://schemas.microsoft.com/office/drawing/2014/main" id="{D3E5FF0C-4EBF-44FB-A8F4-87352DEEF8CB}"/>
              </a:ext>
            </a:extLst>
          </p:cNvPr>
          <p:cNvSpPr txBox="1">
            <a:spLocks/>
          </p:cNvSpPr>
          <p:nvPr/>
        </p:nvSpPr>
        <p:spPr>
          <a:xfrm>
            <a:off x="-144945" y="510121"/>
            <a:ext cx="9520518" cy="8647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400" dirty="0">
                <a:solidFill>
                  <a:srgbClr val="FFFFFF"/>
                </a:solidFill>
              </a:rPr>
              <a:t>People are looking to you for hope, guidance, and to preserve the future…</a:t>
            </a:r>
          </a:p>
        </p:txBody>
      </p:sp>
      <p:sp>
        <p:nvSpPr>
          <p:cNvPr id="3" name="Google Shape;201;p32">
            <a:extLst>
              <a:ext uri="{FF2B5EF4-FFF2-40B4-BE49-F238E27FC236}">
                <a16:creationId xmlns:a16="http://schemas.microsoft.com/office/drawing/2014/main" id="{D3E5FF0C-4EBF-44FB-A8F4-87352DEEF8CB}"/>
              </a:ext>
            </a:extLst>
          </p:cNvPr>
          <p:cNvSpPr txBox="1">
            <a:spLocks/>
          </p:cNvSpPr>
          <p:nvPr/>
        </p:nvSpPr>
        <p:spPr>
          <a:xfrm>
            <a:off x="582195" y="1095269"/>
            <a:ext cx="5735320"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In a time of great uncertainty and fear…</a:t>
            </a:r>
          </a:p>
        </p:txBody>
      </p:sp>
      <p:sp>
        <p:nvSpPr>
          <p:cNvPr id="4" name="Google Shape;201;p32">
            <a:extLst>
              <a:ext uri="{FF2B5EF4-FFF2-40B4-BE49-F238E27FC236}">
                <a16:creationId xmlns:a16="http://schemas.microsoft.com/office/drawing/2014/main" id="{D3E5FF0C-4EBF-44FB-A8F4-87352DEEF8CB}"/>
              </a:ext>
            </a:extLst>
          </p:cNvPr>
          <p:cNvSpPr txBox="1">
            <a:spLocks/>
          </p:cNvSpPr>
          <p:nvPr/>
        </p:nvSpPr>
        <p:spPr>
          <a:xfrm>
            <a:off x="1458094" y="1654469"/>
            <a:ext cx="6314440"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When information is incomplete and biased…</a:t>
            </a:r>
          </a:p>
        </p:txBody>
      </p:sp>
      <p:sp>
        <p:nvSpPr>
          <p:cNvPr id="2" name="Rectangle 1"/>
          <p:cNvSpPr/>
          <p:nvPr/>
        </p:nvSpPr>
        <p:spPr>
          <a:xfrm>
            <a:off x="2009273" y="2280065"/>
            <a:ext cx="6912142" cy="892552"/>
          </a:xfrm>
          <a:prstGeom prst="rect">
            <a:avLst/>
          </a:prstGeom>
        </p:spPr>
        <p:txBody>
          <a:bodyPr wrap="square">
            <a:spAutoFit/>
          </a:bodyPr>
          <a:lstStyle/>
          <a:p>
            <a:pPr algn="ctr"/>
            <a:r>
              <a:rPr lang="en-US" sz="2600" dirty="0">
                <a:solidFill>
                  <a:srgbClr val="FFFFFF"/>
                </a:solidFill>
                <a:latin typeface="Saira SemiCondensed Medium"/>
                <a:ea typeface="Saira SemiCondensed Medium"/>
                <a:cs typeface="Saira SemiCondensed Medium"/>
                <a:sym typeface="Saira SemiCondensed Medium"/>
              </a:rPr>
              <a:t>And the decisions you make have immediate, lasting, high stakes implications…</a:t>
            </a:r>
          </a:p>
        </p:txBody>
      </p:sp>
      <p:sp>
        <p:nvSpPr>
          <p:cNvPr id="6" name="Rectangle 5"/>
          <p:cNvSpPr/>
          <p:nvPr/>
        </p:nvSpPr>
        <p:spPr>
          <a:xfrm>
            <a:off x="3449855" y="3239013"/>
            <a:ext cx="5621956" cy="892552"/>
          </a:xfrm>
          <a:prstGeom prst="rect">
            <a:avLst/>
          </a:prstGeom>
        </p:spPr>
        <p:txBody>
          <a:bodyPr wrap="square">
            <a:spAutoFit/>
          </a:bodyPr>
          <a:lstStyle/>
          <a:p>
            <a:pPr algn="ctr"/>
            <a:r>
              <a:rPr lang="en-US" sz="2600" dirty="0">
                <a:solidFill>
                  <a:srgbClr val="FFFFFF"/>
                </a:solidFill>
                <a:latin typeface="Saira SemiCondensed Medium"/>
                <a:ea typeface="Saira SemiCondensed Medium"/>
                <a:cs typeface="Saira SemiCondensed Medium"/>
              </a:rPr>
              <a:t>And will automatically upset half of everyone involved…</a:t>
            </a:r>
          </a:p>
        </p:txBody>
      </p:sp>
      <p:sp>
        <p:nvSpPr>
          <p:cNvPr id="7" name="Rectangle 6"/>
          <p:cNvSpPr/>
          <p:nvPr/>
        </p:nvSpPr>
        <p:spPr>
          <a:xfrm>
            <a:off x="4746414" y="4240650"/>
            <a:ext cx="3142207" cy="307777"/>
          </a:xfrm>
          <a:prstGeom prst="rect">
            <a:avLst/>
          </a:prstGeom>
        </p:spPr>
        <p:txBody>
          <a:bodyPr wrap="none">
            <a:spAutoFit/>
          </a:bodyPr>
          <a:lstStyle/>
          <a:p>
            <a:pPr algn="ctr"/>
            <a:r>
              <a:rPr lang="en-US" dirty="0">
                <a:solidFill>
                  <a:srgbClr val="FFFFFF"/>
                </a:solidFill>
                <a:latin typeface="Saira SemiCondensed Medium"/>
                <a:ea typeface="Saira SemiCondensed Medium"/>
                <a:cs typeface="Saira SemiCondensed Medium"/>
              </a:rPr>
              <a:t>(and most of those who </a:t>
            </a:r>
            <a:r>
              <a:rPr lang="en-US">
                <a:solidFill>
                  <a:srgbClr val="FFFFFF"/>
                </a:solidFill>
                <a:latin typeface="Saira SemiCondensed Medium"/>
                <a:ea typeface="Saira SemiCondensed Medium"/>
                <a:cs typeface="Saira SemiCondensed Medium"/>
              </a:rPr>
              <a:t>aren’t involved).</a:t>
            </a:r>
            <a:endParaRPr lang="en-US" dirty="0">
              <a:solidFill>
                <a:srgbClr val="FFFFFF"/>
              </a:solidFill>
              <a:latin typeface="Saira SemiCondensed Medium"/>
              <a:ea typeface="Saira SemiCondensed Medium"/>
              <a:cs typeface="Saira SemiCondensed Medium"/>
            </a:endParaRPr>
          </a:p>
        </p:txBody>
      </p:sp>
    </p:spTree>
    <p:extLst>
      <p:ext uri="{BB962C8B-B14F-4D97-AF65-F5344CB8AC3E}">
        <p14:creationId xmlns:p14="http://schemas.microsoft.com/office/powerpoint/2010/main" val="61543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p:bldP spid="3" grpId="0" build="allAtOnce"/>
      <p:bldP spid="4" grpId="0"/>
      <p:bldP spid="2"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19" name="Google Shape;201;p32">
            <a:extLst>
              <a:ext uri="{FF2B5EF4-FFF2-40B4-BE49-F238E27FC236}">
                <a16:creationId xmlns:a16="http://schemas.microsoft.com/office/drawing/2014/main" id="{D3E5FF0C-4EBF-44FB-A8F4-87352DEEF8CB}"/>
              </a:ext>
            </a:extLst>
          </p:cNvPr>
          <p:cNvSpPr txBox="1">
            <a:spLocks/>
          </p:cNvSpPr>
          <p:nvPr/>
        </p:nvSpPr>
        <p:spPr>
          <a:xfrm>
            <a:off x="198120" y="2099367"/>
            <a:ext cx="8813533"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But, there’s good news…</a:t>
            </a:r>
          </a:p>
        </p:txBody>
      </p:sp>
      <p:sp>
        <p:nvSpPr>
          <p:cNvPr id="2" name="TextBox 1"/>
          <p:cNvSpPr txBox="1"/>
          <p:nvPr/>
        </p:nvSpPr>
        <p:spPr>
          <a:xfrm>
            <a:off x="198120" y="927341"/>
            <a:ext cx="3629520" cy="400110"/>
          </a:xfrm>
          <a:prstGeom prst="rect">
            <a:avLst/>
          </a:prstGeom>
          <a:noFill/>
        </p:spPr>
        <p:txBody>
          <a:bodyPr wrap="none" rtlCol="0">
            <a:spAutoFit/>
          </a:bodyPr>
          <a:lstStyle/>
          <a:p>
            <a:r>
              <a:rPr lang="en-US" sz="2000" dirty="0">
                <a:solidFill>
                  <a:srgbClr val="FFFFFF"/>
                </a:solidFill>
                <a:latin typeface="Saira SemiCondensed Medium"/>
                <a:ea typeface="Saira SemiCondensed Medium"/>
                <a:cs typeface="Saira SemiCondensed Medium"/>
                <a:sym typeface="Saira SemiCondensed Medium"/>
              </a:rPr>
              <a:t>We’ve been through this before.</a:t>
            </a:r>
            <a:endParaRPr lang="en-US" sz="2000" dirty="0"/>
          </a:p>
        </p:txBody>
      </p:sp>
      <p:sp>
        <p:nvSpPr>
          <p:cNvPr id="4" name="Rectangle 3"/>
          <p:cNvSpPr/>
          <p:nvPr/>
        </p:nvSpPr>
        <p:spPr>
          <a:xfrm>
            <a:off x="5924128" y="1530914"/>
            <a:ext cx="2539478" cy="400110"/>
          </a:xfrm>
          <a:prstGeom prst="rect">
            <a:avLst/>
          </a:prstGeom>
        </p:spPr>
        <p:txBody>
          <a:bodyPr wrap="none">
            <a:spAutoFit/>
          </a:bodyPr>
          <a:lstStyle/>
          <a:p>
            <a:r>
              <a:rPr lang="en-US" sz="2000" dirty="0">
                <a:solidFill>
                  <a:srgbClr val="FFFFFF"/>
                </a:solidFill>
                <a:latin typeface="Saira SemiCondensed Medium"/>
                <a:ea typeface="Saira SemiCondensed Medium"/>
                <a:cs typeface="Saira SemiCondensed Medium"/>
              </a:rPr>
              <a:t>Theories can help you.</a:t>
            </a:r>
          </a:p>
        </p:txBody>
      </p:sp>
      <p:sp>
        <p:nvSpPr>
          <p:cNvPr id="5" name="Rectangle 4"/>
          <p:cNvSpPr/>
          <p:nvPr/>
        </p:nvSpPr>
        <p:spPr>
          <a:xfrm>
            <a:off x="1517543" y="3921808"/>
            <a:ext cx="1955985" cy="400110"/>
          </a:xfrm>
          <a:prstGeom prst="rect">
            <a:avLst/>
          </a:prstGeom>
        </p:spPr>
        <p:txBody>
          <a:bodyPr wrap="none">
            <a:spAutoFit/>
          </a:bodyPr>
          <a:lstStyle/>
          <a:p>
            <a:r>
              <a:rPr lang="en-US" sz="2000" dirty="0">
                <a:solidFill>
                  <a:srgbClr val="FFFFFF"/>
                </a:solidFill>
                <a:latin typeface="Saira SemiCondensed Medium"/>
                <a:ea typeface="Saira SemiCondensed Medium"/>
                <a:cs typeface="Saira SemiCondensed Medium"/>
              </a:rPr>
              <a:t>You’re not alone.</a:t>
            </a:r>
          </a:p>
        </p:txBody>
      </p:sp>
    </p:spTree>
    <p:extLst>
      <p:ext uri="{BB962C8B-B14F-4D97-AF65-F5344CB8AC3E}">
        <p14:creationId xmlns:p14="http://schemas.microsoft.com/office/powerpoint/2010/main" val="321986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19" name="Google Shape;201;p32">
            <a:extLst>
              <a:ext uri="{FF2B5EF4-FFF2-40B4-BE49-F238E27FC236}">
                <a16:creationId xmlns:a16="http://schemas.microsoft.com/office/drawing/2014/main" id="{D3E5FF0C-4EBF-44FB-A8F4-87352DEEF8CB}"/>
              </a:ext>
            </a:extLst>
          </p:cNvPr>
          <p:cNvSpPr txBox="1">
            <a:spLocks/>
          </p:cNvSpPr>
          <p:nvPr/>
        </p:nvSpPr>
        <p:spPr>
          <a:xfrm>
            <a:off x="83328" y="252869"/>
            <a:ext cx="3683798"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This actually isn’t our first rodeo…or our second…third… Or 100</a:t>
            </a:r>
            <a:r>
              <a:rPr lang="en-US" sz="2600" baseline="30000" dirty="0">
                <a:solidFill>
                  <a:srgbClr val="FFFFFF"/>
                </a:solidFill>
              </a:rPr>
              <a:t>th</a:t>
            </a:r>
            <a:r>
              <a:rPr lang="en-US" sz="2600" dirty="0">
                <a:solidFill>
                  <a:srgbClr val="FFFFFF"/>
                </a:solidFill>
              </a:rPr>
              <a:t>.</a:t>
            </a:r>
          </a:p>
        </p:txBody>
      </p:sp>
      <p:pic>
        <p:nvPicPr>
          <p:cNvPr id="4" name="Picture 3" descr="El mortal que más nos acercó a Isaac Newton | Los Mundo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2371"/>
            <a:ext cx="3551129" cy="3551129"/>
          </a:xfrm>
          <a:prstGeom prst="rect">
            <a:avLst/>
          </a:prstGeom>
          <a:effectLst>
            <a:softEdge rad="127000"/>
          </a:effectLst>
        </p:spPr>
      </p:pic>
      <p:pic>
        <p:nvPicPr>
          <p:cNvPr id="1026" name="Picture 2" descr="https://www.nationalarchives.gov.uk/wp-content/uploads/2014/03/sp-29-155-102-s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452" y="252869"/>
            <a:ext cx="4002105" cy="445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104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19" name="Google Shape;201;p32">
            <a:extLst>
              <a:ext uri="{FF2B5EF4-FFF2-40B4-BE49-F238E27FC236}">
                <a16:creationId xmlns:a16="http://schemas.microsoft.com/office/drawing/2014/main" id="{D3E5FF0C-4EBF-44FB-A8F4-87352DEEF8CB}"/>
              </a:ext>
            </a:extLst>
          </p:cNvPr>
          <p:cNvSpPr txBox="1">
            <a:spLocks/>
          </p:cNvSpPr>
          <p:nvPr/>
        </p:nvSpPr>
        <p:spPr>
          <a:xfrm>
            <a:off x="83328" y="252869"/>
            <a:ext cx="3683798"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Spanish Flu of 1918</a:t>
            </a:r>
          </a:p>
        </p:txBody>
      </p:sp>
      <p:pic>
        <p:nvPicPr>
          <p:cNvPr id="2050" name="Picture 2" descr="Spanish fl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8" y="812070"/>
            <a:ext cx="5103198" cy="2659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ring the Spanish flu pandemic at the University of Montana, classes were held in the op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584" y="590719"/>
            <a:ext cx="7833575" cy="406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31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19" name="Google Shape;201;p32">
            <a:extLst>
              <a:ext uri="{FF2B5EF4-FFF2-40B4-BE49-F238E27FC236}">
                <a16:creationId xmlns:a16="http://schemas.microsoft.com/office/drawing/2014/main" id="{D3E5FF0C-4EBF-44FB-A8F4-87352DEEF8CB}"/>
              </a:ext>
            </a:extLst>
          </p:cNvPr>
          <p:cNvSpPr txBox="1">
            <a:spLocks/>
          </p:cNvSpPr>
          <p:nvPr/>
        </p:nvSpPr>
        <p:spPr>
          <a:xfrm>
            <a:off x="-411016" y="31096"/>
            <a:ext cx="3683798" cy="55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pPr algn="ctr"/>
            <a:r>
              <a:rPr lang="en-US" sz="2600" dirty="0">
                <a:solidFill>
                  <a:srgbClr val="FFFFFF"/>
                </a:solidFill>
              </a:rPr>
              <a:t>Vancouver’s 1928 Smallpox outbreak</a:t>
            </a:r>
          </a:p>
        </p:txBody>
      </p:sp>
      <p:pic>
        <p:nvPicPr>
          <p:cNvPr id="3074" name="Picture 2" descr="Rally of an anti-vaccination league in Canada in 19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79" y="897793"/>
            <a:ext cx="7953375" cy="412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460974"/>
      </p:ext>
    </p:extLst>
  </p:cSld>
  <p:clrMapOvr>
    <a:masterClrMapping/>
  </p:clrMapOvr>
</p:sld>
</file>

<file path=ppt/theme/theme1.xml><?xml version="1.0" encoding="utf-8"?>
<a:theme xmlns:a="http://schemas.openxmlformats.org/drawingml/2006/main" name="COVID-19 by Slidesgo">
  <a:themeElements>
    <a:clrScheme name="Simple Light">
      <a:dk1>
        <a:srgbClr val="FFFFFF"/>
      </a:dk1>
      <a:lt1>
        <a:srgbClr val="00151F"/>
      </a:lt1>
      <a:dk2>
        <a:srgbClr val="00287F"/>
      </a:dk2>
      <a:lt2>
        <a:srgbClr val="00C5FF"/>
      </a:lt2>
      <a:accent1>
        <a:srgbClr val="6CF6EA"/>
      </a:accent1>
      <a:accent2>
        <a:srgbClr val="FFFFFF"/>
      </a:accent2>
      <a:accent3>
        <a:srgbClr val="00151F"/>
      </a:accent3>
      <a:accent4>
        <a:srgbClr val="00287F"/>
      </a:accent4>
      <a:accent5>
        <a:srgbClr val="00C5FF"/>
      </a:accent5>
      <a:accent6>
        <a:srgbClr val="6CF6EA"/>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FC9FB13DC20A4181C54E7F7EBA303A" ma:contentTypeVersion="13" ma:contentTypeDescription="Create a new document." ma:contentTypeScope="" ma:versionID="693f82df843a3f5723abb6c260d02b5e">
  <xsd:schema xmlns:xsd="http://www.w3.org/2001/XMLSchema" xmlns:xs="http://www.w3.org/2001/XMLSchema" xmlns:p="http://schemas.microsoft.com/office/2006/metadata/properties" xmlns:ns3="e6c64fa2-9168-41db-b77e-3c7e17a25a2b" xmlns:ns4="265301e0-bea8-4069-be11-ab996f9535ad" targetNamespace="http://schemas.microsoft.com/office/2006/metadata/properties" ma:root="true" ma:fieldsID="eae04cc4f342ae099dcb17f9012e346f" ns3:_="" ns4:_="">
    <xsd:import namespace="e6c64fa2-9168-41db-b77e-3c7e17a25a2b"/>
    <xsd:import namespace="265301e0-bea8-4069-be11-ab996f9535ad"/>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c64fa2-9168-41db-b77e-3c7e17a25a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5301e0-bea8-4069-be11-ab996f9535a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B48AEE-7C18-4F04-B616-831B436DD6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c64fa2-9168-41db-b77e-3c7e17a25a2b"/>
    <ds:schemaRef ds:uri="265301e0-bea8-4069-be11-ab996f9535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52D60B-2978-45BA-B622-891C46D07019}">
  <ds:schemaRefs>
    <ds:schemaRef ds:uri="http://schemas.microsoft.com/sharepoint/v3/contenttype/forms"/>
  </ds:schemaRefs>
</ds:datastoreItem>
</file>

<file path=customXml/itemProps3.xml><?xml version="1.0" encoding="utf-8"?>
<ds:datastoreItem xmlns:ds="http://schemas.openxmlformats.org/officeDocument/2006/customXml" ds:itemID="{A54E86F5-0576-4574-9A17-316C26975355}">
  <ds:schemaRefs>
    <ds:schemaRef ds:uri="265301e0-bea8-4069-be11-ab996f9535ad"/>
    <ds:schemaRef ds:uri="http://schemas.microsoft.com/office/2006/documentManagement/types"/>
    <ds:schemaRef ds:uri="http://schemas.microsoft.com/office/2006/metadata/properti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e6c64fa2-9168-41db-b77e-3c7e17a25a2b"/>
  </ds:schemaRefs>
</ds:datastoreItem>
</file>

<file path=docProps/app.xml><?xml version="1.0" encoding="utf-8"?>
<Properties xmlns="http://schemas.openxmlformats.org/officeDocument/2006/extended-properties" xmlns:vt="http://schemas.openxmlformats.org/officeDocument/2006/docPropsVTypes">
  <TotalTime>981</TotalTime>
  <Words>2789</Words>
  <Application>Microsoft Office PowerPoint</Application>
  <PresentationFormat>On-screen Show (16:9)</PresentationFormat>
  <Paragraphs>209</Paragraphs>
  <Slides>41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Bahiana</vt:lpstr>
      <vt:lpstr>Anaheim</vt:lpstr>
      <vt:lpstr>Saira SemiCondensed SemiBold</vt:lpstr>
      <vt:lpstr>Saira SemiCondensed Medium</vt:lpstr>
      <vt:lpstr>Arial</vt:lpstr>
      <vt:lpstr>Muli Regular</vt:lpstr>
      <vt:lpstr>Fira Sans Extra Condensed Medium</vt:lpstr>
      <vt:lpstr>COVID-19 by Slidesgo</vt:lpstr>
      <vt:lpstr>Pandemic Leadership</vt:lpstr>
      <vt:lpstr>Think about the moment in which we find ourselves…</vt:lpstr>
      <vt:lpstr>In short, March through July have been a rough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Strategies</vt:lpstr>
      <vt:lpstr>Complexity Leadership Theory</vt:lpstr>
      <vt:lpstr>PowerPoint Presentation</vt:lpstr>
      <vt:lpstr>Crisis Decision Theory (CDT)</vt:lpstr>
      <vt:lpstr>PowerPoint Presentation</vt:lpstr>
      <vt:lpstr>Situational Crisis Communication Theory (CCT)</vt:lpstr>
      <vt:lpstr>Know your crisis</vt:lpstr>
      <vt:lpstr>Crisis Response Strategies</vt:lpstr>
      <vt:lpstr>Some Trends</vt:lpstr>
      <vt:lpstr>Estimates from the American Council on Education forecast that enrollments for the next academic year will drop by 15%, including a 25% decline in the number of international students.  </vt:lpstr>
      <vt:lpstr>10% of college-bound high school seniors have already made other plans.</vt:lpstr>
      <vt:lpstr>In late-March, 14 percent of college students said they were unlikely to return to their current college or university in the fall. </vt:lpstr>
      <vt:lpstr>By mid-April that number had climbed to 26%. </vt:lpstr>
      <vt:lpstr>Enrollment for all levels of college is expected to be down this coming fall, but for community colleges, there is an opportunity to obtain stable or nearly stable enrollment trends. </vt:lpstr>
      <vt:lpstr>Eighty-five percent of colleges students want to go back to campus.  </vt:lpstr>
      <vt:lpstr>PowerPoint Presentation</vt:lpstr>
      <vt:lpstr>PowerPoint Presentation</vt:lpstr>
      <vt:lpstr>PowerPoint Presentation</vt:lpstr>
      <vt:lpstr>PowerPoint Presentation</vt:lpstr>
      <vt:lpstr>You are not alone.</vt:lpstr>
      <vt:lpstr>Research on COVID-19’s influence on higher education</vt:lpstr>
      <vt:lpstr>PowerPoint Presentation</vt:lpstr>
      <vt:lpstr>Check in on each other and your families and communities.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#CoronaKids</dc:title>
  <dc:creator>courtney banks</dc:creator>
  <cp:lastModifiedBy>Skains, Riley</cp:lastModifiedBy>
  <cp:revision>63</cp:revision>
  <cp:lastPrinted>2020-07-24T14:06:58Z</cp:lastPrinted>
  <dcterms:modified xsi:type="dcterms:W3CDTF">2020-09-04T13:43:58Z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0x01010005FC9FB13DC20A4181C54E7F7EBA303A</vt:lpwstr>
  </property>
</Properties>
</file>