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sldIdLst>
    <p:sldId id="256" r:id="rId5"/>
    <p:sldId id="328" r:id="rId6"/>
    <p:sldId id="351" r:id="rId7"/>
    <p:sldId id="365" r:id="rId8"/>
    <p:sldId id="352" r:id="rId9"/>
    <p:sldId id="347" r:id="rId10"/>
    <p:sldId id="354" r:id="rId11"/>
    <p:sldId id="353" r:id="rId12"/>
    <p:sldId id="341" r:id="rId13"/>
    <p:sldId id="355" r:id="rId14"/>
    <p:sldId id="388" r:id="rId15"/>
    <p:sldId id="378" r:id="rId16"/>
    <p:sldId id="390" r:id="rId17"/>
    <p:sldId id="391" r:id="rId18"/>
    <p:sldId id="360" r:id="rId19"/>
    <p:sldId id="362" r:id="rId20"/>
    <p:sldId id="361" r:id="rId21"/>
    <p:sldId id="384" r:id="rId22"/>
    <p:sldId id="356" r:id="rId23"/>
    <p:sldId id="375" r:id="rId24"/>
    <p:sldId id="374" r:id="rId25"/>
    <p:sldId id="358" r:id="rId26"/>
    <p:sldId id="357" r:id="rId27"/>
    <p:sldId id="389" r:id="rId28"/>
    <p:sldId id="385" r:id="rId29"/>
    <p:sldId id="371" r:id="rId30"/>
    <p:sldId id="366" r:id="rId31"/>
    <p:sldId id="367" r:id="rId32"/>
    <p:sldId id="394" r:id="rId33"/>
    <p:sldId id="395" r:id="rId34"/>
    <p:sldId id="369" r:id="rId35"/>
    <p:sldId id="386" r:id="rId36"/>
    <p:sldId id="387" r:id="rId37"/>
    <p:sldId id="349" r:id="rId38"/>
    <p:sldId id="393" r:id="rId39"/>
    <p:sldId id="392" r:id="rId40"/>
    <p:sldId id="372" r:id="rId41"/>
  </p:sldIdLst>
  <p:sldSz cx="12192000" cy="6858000"/>
  <p:notesSz cx="6954838"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129"/>
    <a:srgbClr val="65666A"/>
    <a:srgbClr val="E65A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49" autoAdjust="0"/>
    <p:restoredTop sz="94242" autoAdjust="0"/>
  </p:normalViewPr>
  <p:slideViewPr>
    <p:cSldViewPr snapToGrid="0">
      <p:cViewPr varScale="1">
        <p:scale>
          <a:sx n="91" d="100"/>
          <a:sy n="91" d="100"/>
        </p:scale>
        <p:origin x="68" y="15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74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23CC3-76D8-4571-B614-211C919CF47B}" type="doc">
      <dgm:prSet loTypeId="urn:microsoft.com/office/officeart/2005/8/layout/process3" loCatId="process" qsTypeId="urn:microsoft.com/office/officeart/2005/8/quickstyle/simple1" qsCatId="simple" csTypeId="urn:microsoft.com/office/officeart/2005/8/colors/accent0_3" csCatId="mainScheme" phldr="1"/>
      <dgm:spPr/>
      <dgm:t>
        <a:bodyPr/>
        <a:lstStyle/>
        <a:p>
          <a:endParaRPr lang="en-US"/>
        </a:p>
      </dgm:t>
    </dgm:pt>
    <dgm:pt modelId="{FB861B16-BBB2-4D47-A5BA-59A08EA08902}">
      <dgm:prSet phldrT="[Text]"/>
      <dgm:spPr/>
      <dgm:t>
        <a:bodyPr/>
        <a:lstStyle/>
        <a:p>
          <a:r>
            <a:rPr lang="en-US" dirty="0"/>
            <a:t>2000</a:t>
          </a:r>
        </a:p>
      </dgm:t>
    </dgm:pt>
    <dgm:pt modelId="{C9E6D62E-E0F9-49D9-89D9-8343043868E3}" type="parTrans" cxnId="{376ABE2A-6830-4B5D-A343-93D31A0A7319}">
      <dgm:prSet/>
      <dgm:spPr/>
      <dgm:t>
        <a:bodyPr/>
        <a:lstStyle/>
        <a:p>
          <a:endParaRPr lang="en-US"/>
        </a:p>
      </dgm:t>
    </dgm:pt>
    <dgm:pt modelId="{6ED1E42A-1A00-4930-B5FE-EC6078835254}" type="sibTrans" cxnId="{376ABE2A-6830-4B5D-A343-93D31A0A7319}">
      <dgm:prSet/>
      <dgm:spPr/>
      <dgm:t>
        <a:bodyPr/>
        <a:lstStyle/>
        <a:p>
          <a:endParaRPr lang="en-US"/>
        </a:p>
      </dgm:t>
    </dgm:pt>
    <dgm:pt modelId="{B35D83EF-16F6-4FC5-93D8-42190374D70F}">
      <dgm:prSet phldrT="[Text]" custT="1"/>
      <dgm:spPr/>
      <dgm:t>
        <a:bodyPr/>
        <a:lstStyle/>
        <a:p>
          <a:pPr algn="ctr">
            <a:buNone/>
          </a:pPr>
          <a:r>
            <a:rPr lang="en-US" sz="5400" dirty="0">
              <a:solidFill>
                <a:srgbClr val="FF6129"/>
              </a:solidFill>
            </a:rPr>
            <a:t>4</a:t>
          </a:r>
        </a:p>
      </dgm:t>
    </dgm:pt>
    <dgm:pt modelId="{4880E6FF-BE12-4CFC-8E13-6AB8173CC905}" type="parTrans" cxnId="{8206081B-C28A-40B4-AF7F-1CED9D764649}">
      <dgm:prSet/>
      <dgm:spPr/>
      <dgm:t>
        <a:bodyPr/>
        <a:lstStyle/>
        <a:p>
          <a:endParaRPr lang="en-US"/>
        </a:p>
      </dgm:t>
    </dgm:pt>
    <dgm:pt modelId="{81129322-3EB2-41B6-AEC5-7E1326E45861}" type="sibTrans" cxnId="{8206081B-C28A-40B4-AF7F-1CED9D764649}">
      <dgm:prSet/>
      <dgm:spPr/>
      <dgm:t>
        <a:bodyPr/>
        <a:lstStyle/>
        <a:p>
          <a:endParaRPr lang="en-US"/>
        </a:p>
      </dgm:t>
    </dgm:pt>
    <dgm:pt modelId="{691CEBBA-D975-4CFA-ADD1-D126FE74EABA}">
      <dgm:prSet phldrT="[Text]"/>
      <dgm:spPr/>
      <dgm:t>
        <a:bodyPr/>
        <a:lstStyle/>
        <a:p>
          <a:r>
            <a:rPr lang="en-US" dirty="0"/>
            <a:t>2013</a:t>
          </a:r>
        </a:p>
      </dgm:t>
    </dgm:pt>
    <dgm:pt modelId="{78F7E822-66B6-429F-8E96-438770D4C47A}" type="parTrans" cxnId="{176B91BA-66B7-4D06-9495-972884EB068A}">
      <dgm:prSet/>
      <dgm:spPr/>
      <dgm:t>
        <a:bodyPr/>
        <a:lstStyle/>
        <a:p>
          <a:endParaRPr lang="en-US"/>
        </a:p>
      </dgm:t>
    </dgm:pt>
    <dgm:pt modelId="{5FD09AE6-93A7-4E67-B141-A651052E2192}" type="sibTrans" cxnId="{176B91BA-66B7-4D06-9495-972884EB068A}">
      <dgm:prSet/>
      <dgm:spPr/>
      <dgm:t>
        <a:bodyPr/>
        <a:lstStyle/>
        <a:p>
          <a:endParaRPr lang="en-US"/>
        </a:p>
      </dgm:t>
    </dgm:pt>
    <dgm:pt modelId="{9457BA84-AB5E-40FB-ADD5-4F8E60906FF3}">
      <dgm:prSet phldrT="[Text]" custT="1"/>
      <dgm:spPr/>
      <dgm:t>
        <a:bodyPr/>
        <a:lstStyle/>
        <a:p>
          <a:pPr algn="ctr">
            <a:buNone/>
          </a:pPr>
          <a:r>
            <a:rPr lang="en-US" sz="5400" dirty="0">
              <a:solidFill>
                <a:srgbClr val="FF6129"/>
              </a:solidFill>
            </a:rPr>
            <a:t>20</a:t>
          </a:r>
        </a:p>
      </dgm:t>
    </dgm:pt>
    <dgm:pt modelId="{C25A694A-984D-4BB4-BDB2-E6F352D0A667}" type="parTrans" cxnId="{E77C2CB3-E884-4A27-9C1A-354A2F5B7D6E}">
      <dgm:prSet/>
      <dgm:spPr/>
      <dgm:t>
        <a:bodyPr/>
        <a:lstStyle/>
        <a:p>
          <a:endParaRPr lang="en-US"/>
        </a:p>
      </dgm:t>
    </dgm:pt>
    <dgm:pt modelId="{42B0E741-FAC2-451B-B9F8-468BB20B873C}" type="sibTrans" cxnId="{E77C2CB3-E884-4A27-9C1A-354A2F5B7D6E}">
      <dgm:prSet/>
      <dgm:spPr/>
      <dgm:t>
        <a:bodyPr/>
        <a:lstStyle/>
        <a:p>
          <a:endParaRPr lang="en-US"/>
        </a:p>
      </dgm:t>
    </dgm:pt>
    <dgm:pt modelId="{C3B69D7A-4308-466B-A840-848A013B4171}" type="pres">
      <dgm:prSet presAssocID="{76423CC3-76D8-4571-B614-211C919CF47B}" presName="linearFlow" presStyleCnt="0">
        <dgm:presLayoutVars>
          <dgm:dir/>
          <dgm:animLvl val="lvl"/>
          <dgm:resizeHandles val="exact"/>
        </dgm:presLayoutVars>
      </dgm:prSet>
      <dgm:spPr/>
    </dgm:pt>
    <dgm:pt modelId="{9FA4E550-C60C-4629-9E80-A153994728D0}" type="pres">
      <dgm:prSet presAssocID="{FB861B16-BBB2-4D47-A5BA-59A08EA08902}" presName="composite" presStyleCnt="0"/>
      <dgm:spPr/>
    </dgm:pt>
    <dgm:pt modelId="{4F7B6D20-7B56-45C1-A3B5-ED3205140159}" type="pres">
      <dgm:prSet presAssocID="{FB861B16-BBB2-4D47-A5BA-59A08EA08902}" presName="parTx" presStyleLbl="node1" presStyleIdx="0" presStyleCnt="2">
        <dgm:presLayoutVars>
          <dgm:chMax val="0"/>
          <dgm:chPref val="0"/>
          <dgm:bulletEnabled val="1"/>
        </dgm:presLayoutVars>
      </dgm:prSet>
      <dgm:spPr/>
    </dgm:pt>
    <dgm:pt modelId="{1488C621-BC8F-4C67-8307-287BFF95F46D}" type="pres">
      <dgm:prSet presAssocID="{FB861B16-BBB2-4D47-A5BA-59A08EA08902}" presName="parSh" presStyleLbl="node1" presStyleIdx="0" presStyleCnt="2"/>
      <dgm:spPr/>
    </dgm:pt>
    <dgm:pt modelId="{A785BA38-9BA9-4844-981C-19C50190DAF5}" type="pres">
      <dgm:prSet presAssocID="{FB861B16-BBB2-4D47-A5BA-59A08EA08902}" presName="desTx" presStyleLbl="fgAcc1" presStyleIdx="0" presStyleCnt="2">
        <dgm:presLayoutVars>
          <dgm:bulletEnabled val="1"/>
        </dgm:presLayoutVars>
      </dgm:prSet>
      <dgm:spPr/>
    </dgm:pt>
    <dgm:pt modelId="{79A84FE0-2A0E-4384-BAD4-E81EECF6FD6A}" type="pres">
      <dgm:prSet presAssocID="{6ED1E42A-1A00-4930-B5FE-EC6078835254}" presName="sibTrans" presStyleLbl="sibTrans2D1" presStyleIdx="0" presStyleCnt="1" custLinFactNeighborX="4966" custLinFactNeighborY="-8757"/>
      <dgm:spPr/>
    </dgm:pt>
    <dgm:pt modelId="{1E791C76-FDDB-4246-80C4-14EB85F8E9B2}" type="pres">
      <dgm:prSet presAssocID="{6ED1E42A-1A00-4930-B5FE-EC6078835254}" presName="connTx" presStyleLbl="sibTrans2D1" presStyleIdx="0" presStyleCnt="1"/>
      <dgm:spPr/>
    </dgm:pt>
    <dgm:pt modelId="{C6C66F5D-3A2B-4190-88D4-C3406798897B}" type="pres">
      <dgm:prSet presAssocID="{691CEBBA-D975-4CFA-ADD1-D126FE74EABA}" presName="composite" presStyleCnt="0"/>
      <dgm:spPr/>
    </dgm:pt>
    <dgm:pt modelId="{AB0EF995-D784-440E-921B-577252E920DF}" type="pres">
      <dgm:prSet presAssocID="{691CEBBA-D975-4CFA-ADD1-D126FE74EABA}" presName="parTx" presStyleLbl="node1" presStyleIdx="0" presStyleCnt="2">
        <dgm:presLayoutVars>
          <dgm:chMax val="0"/>
          <dgm:chPref val="0"/>
          <dgm:bulletEnabled val="1"/>
        </dgm:presLayoutVars>
      </dgm:prSet>
      <dgm:spPr/>
    </dgm:pt>
    <dgm:pt modelId="{BC588AFA-1E29-4753-9A2E-9717DD0278FD}" type="pres">
      <dgm:prSet presAssocID="{691CEBBA-D975-4CFA-ADD1-D126FE74EABA}" presName="parSh" presStyleLbl="node1" presStyleIdx="1" presStyleCnt="2"/>
      <dgm:spPr/>
    </dgm:pt>
    <dgm:pt modelId="{C5C466BC-13C8-4A2F-9148-F39D35A4A18F}" type="pres">
      <dgm:prSet presAssocID="{691CEBBA-D975-4CFA-ADD1-D126FE74EABA}" presName="desTx" presStyleLbl="fgAcc1" presStyleIdx="1" presStyleCnt="2">
        <dgm:presLayoutVars>
          <dgm:bulletEnabled val="1"/>
        </dgm:presLayoutVars>
      </dgm:prSet>
      <dgm:spPr/>
    </dgm:pt>
  </dgm:ptLst>
  <dgm:cxnLst>
    <dgm:cxn modelId="{6A573E06-BC2F-4F1A-BCF9-68C26AFB6EA3}" type="presOf" srcId="{6ED1E42A-1A00-4930-B5FE-EC6078835254}" destId="{79A84FE0-2A0E-4384-BAD4-E81EECF6FD6A}" srcOrd="0" destOrd="0" presId="urn:microsoft.com/office/officeart/2005/8/layout/process3"/>
    <dgm:cxn modelId="{B68F0D10-9A40-43C3-8B3D-F48902CB6BDB}" type="presOf" srcId="{B35D83EF-16F6-4FC5-93D8-42190374D70F}" destId="{A785BA38-9BA9-4844-981C-19C50190DAF5}" srcOrd="0" destOrd="0" presId="urn:microsoft.com/office/officeart/2005/8/layout/process3"/>
    <dgm:cxn modelId="{8206081B-C28A-40B4-AF7F-1CED9D764649}" srcId="{FB861B16-BBB2-4D47-A5BA-59A08EA08902}" destId="{B35D83EF-16F6-4FC5-93D8-42190374D70F}" srcOrd="0" destOrd="0" parTransId="{4880E6FF-BE12-4CFC-8E13-6AB8173CC905}" sibTransId="{81129322-3EB2-41B6-AEC5-7E1326E45861}"/>
    <dgm:cxn modelId="{376ABE2A-6830-4B5D-A343-93D31A0A7319}" srcId="{76423CC3-76D8-4571-B614-211C919CF47B}" destId="{FB861B16-BBB2-4D47-A5BA-59A08EA08902}" srcOrd="0" destOrd="0" parTransId="{C9E6D62E-E0F9-49D9-89D9-8343043868E3}" sibTransId="{6ED1E42A-1A00-4930-B5FE-EC6078835254}"/>
    <dgm:cxn modelId="{96EA1174-EE6B-49B8-9664-0AAA446EEA52}" type="presOf" srcId="{6ED1E42A-1A00-4930-B5FE-EC6078835254}" destId="{1E791C76-FDDB-4246-80C4-14EB85F8E9B2}" srcOrd="1" destOrd="0" presId="urn:microsoft.com/office/officeart/2005/8/layout/process3"/>
    <dgm:cxn modelId="{C3054E81-731C-4AEF-8DAF-D19DEBA514FB}" type="presOf" srcId="{FB861B16-BBB2-4D47-A5BA-59A08EA08902}" destId="{1488C621-BC8F-4C67-8307-287BFF95F46D}" srcOrd="1" destOrd="0" presId="urn:microsoft.com/office/officeart/2005/8/layout/process3"/>
    <dgm:cxn modelId="{2DDDEB94-86B5-445C-99FB-1C44AADA4903}" type="presOf" srcId="{9457BA84-AB5E-40FB-ADD5-4F8E60906FF3}" destId="{C5C466BC-13C8-4A2F-9148-F39D35A4A18F}" srcOrd="0" destOrd="0" presId="urn:microsoft.com/office/officeart/2005/8/layout/process3"/>
    <dgm:cxn modelId="{E77C2CB3-E884-4A27-9C1A-354A2F5B7D6E}" srcId="{691CEBBA-D975-4CFA-ADD1-D126FE74EABA}" destId="{9457BA84-AB5E-40FB-ADD5-4F8E60906FF3}" srcOrd="0" destOrd="0" parTransId="{C25A694A-984D-4BB4-BDB2-E6F352D0A667}" sibTransId="{42B0E741-FAC2-451B-B9F8-468BB20B873C}"/>
    <dgm:cxn modelId="{176B91BA-66B7-4D06-9495-972884EB068A}" srcId="{76423CC3-76D8-4571-B614-211C919CF47B}" destId="{691CEBBA-D975-4CFA-ADD1-D126FE74EABA}" srcOrd="1" destOrd="0" parTransId="{78F7E822-66B6-429F-8E96-438770D4C47A}" sibTransId="{5FD09AE6-93A7-4E67-B141-A651052E2192}"/>
    <dgm:cxn modelId="{F9AE29C9-D8B3-4D07-9F4D-35EE56D43AD1}" type="presOf" srcId="{691CEBBA-D975-4CFA-ADD1-D126FE74EABA}" destId="{AB0EF995-D784-440E-921B-577252E920DF}" srcOrd="0" destOrd="0" presId="urn:microsoft.com/office/officeart/2005/8/layout/process3"/>
    <dgm:cxn modelId="{22D343E8-9BEC-4E1F-AFCE-3F291D64DE14}" type="presOf" srcId="{691CEBBA-D975-4CFA-ADD1-D126FE74EABA}" destId="{BC588AFA-1E29-4753-9A2E-9717DD0278FD}" srcOrd="1" destOrd="0" presId="urn:microsoft.com/office/officeart/2005/8/layout/process3"/>
    <dgm:cxn modelId="{318141EB-0C56-48B3-BB31-DCE6E770B299}" type="presOf" srcId="{76423CC3-76D8-4571-B614-211C919CF47B}" destId="{C3B69D7A-4308-466B-A840-848A013B4171}" srcOrd="0" destOrd="0" presId="urn:microsoft.com/office/officeart/2005/8/layout/process3"/>
    <dgm:cxn modelId="{FDE655F7-0413-4F90-89B6-D02DF69383BB}" type="presOf" srcId="{FB861B16-BBB2-4D47-A5BA-59A08EA08902}" destId="{4F7B6D20-7B56-45C1-A3B5-ED3205140159}" srcOrd="0" destOrd="0" presId="urn:microsoft.com/office/officeart/2005/8/layout/process3"/>
    <dgm:cxn modelId="{B1EBFA47-C2E8-4A93-B809-80E2421384C4}" type="presParOf" srcId="{C3B69D7A-4308-466B-A840-848A013B4171}" destId="{9FA4E550-C60C-4629-9E80-A153994728D0}" srcOrd="0" destOrd="0" presId="urn:microsoft.com/office/officeart/2005/8/layout/process3"/>
    <dgm:cxn modelId="{B7EA93F1-76C0-41E7-8DA8-703AFA617C31}" type="presParOf" srcId="{9FA4E550-C60C-4629-9E80-A153994728D0}" destId="{4F7B6D20-7B56-45C1-A3B5-ED3205140159}" srcOrd="0" destOrd="0" presId="urn:microsoft.com/office/officeart/2005/8/layout/process3"/>
    <dgm:cxn modelId="{91ACA3F5-C343-4FE3-93D9-46DA1C80816C}" type="presParOf" srcId="{9FA4E550-C60C-4629-9E80-A153994728D0}" destId="{1488C621-BC8F-4C67-8307-287BFF95F46D}" srcOrd="1" destOrd="0" presId="urn:microsoft.com/office/officeart/2005/8/layout/process3"/>
    <dgm:cxn modelId="{D0D8E285-E296-4EAB-BEAE-DE933FA15097}" type="presParOf" srcId="{9FA4E550-C60C-4629-9E80-A153994728D0}" destId="{A785BA38-9BA9-4844-981C-19C50190DAF5}" srcOrd="2" destOrd="0" presId="urn:microsoft.com/office/officeart/2005/8/layout/process3"/>
    <dgm:cxn modelId="{3CAF9864-2C18-429A-B12D-C7474AAF1D3B}" type="presParOf" srcId="{C3B69D7A-4308-466B-A840-848A013B4171}" destId="{79A84FE0-2A0E-4384-BAD4-E81EECF6FD6A}" srcOrd="1" destOrd="0" presId="urn:microsoft.com/office/officeart/2005/8/layout/process3"/>
    <dgm:cxn modelId="{2962AB50-C596-4F2D-B10C-5FE5EA98E4C3}" type="presParOf" srcId="{79A84FE0-2A0E-4384-BAD4-E81EECF6FD6A}" destId="{1E791C76-FDDB-4246-80C4-14EB85F8E9B2}" srcOrd="0" destOrd="0" presId="urn:microsoft.com/office/officeart/2005/8/layout/process3"/>
    <dgm:cxn modelId="{7E79BB91-1BF3-44AE-BCC3-84FE45B80A4F}" type="presParOf" srcId="{C3B69D7A-4308-466B-A840-848A013B4171}" destId="{C6C66F5D-3A2B-4190-88D4-C3406798897B}" srcOrd="2" destOrd="0" presId="urn:microsoft.com/office/officeart/2005/8/layout/process3"/>
    <dgm:cxn modelId="{EE9C4C25-60CC-4180-A2A7-272F4675E4EC}" type="presParOf" srcId="{C6C66F5D-3A2B-4190-88D4-C3406798897B}" destId="{AB0EF995-D784-440E-921B-577252E920DF}" srcOrd="0" destOrd="0" presId="urn:microsoft.com/office/officeart/2005/8/layout/process3"/>
    <dgm:cxn modelId="{45D31BBA-BA8C-49DD-BE3F-63E9F1A7E5BF}" type="presParOf" srcId="{C6C66F5D-3A2B-4190-88D4-C3406798897B}" destId="{BC588AFA-1E29-4753-9A2E-9717DD0278FD}" srcOrd="1" destOrd="0" presId="urn:microsoft.com/office/officeart/2005/8/layout/process3"/>
    <dgm:cxn modelId="{A658449A-3DC1-4967-AA0E-6F2111CE6DDA}" type="presParOf" srcId="{C6C66F5D-3A2B-4190-88D4-C3406798897B}" destId="{C5C466BC-13C8-4A2F-9148-F39D35A4A18F}"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88C621-BC8F-4C67-8307-287BFF95F46D}">
      <dsp:nvSpPr>
        <dsp:cNvPr id="0" name=""/>
        <dsp:cNvSpPr/>
      </dsp:nvSpPr>
      <dsp:spPr>
        <a:xfrm>
          <a:off x="2724" y="19048"/>
          <a:ext cx="2338750" cy="108000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2000</a:t>
          </a:r>
        </a:p>
      </dsp:txBody>
      <dsp:txXfrm>
        <a:off x="2724" y="19048"/>
        <a:ext cx="2338750" cy="720000"/>
      </dsp:txXfrm>
    </dsp:sp>
    <dsp:sp modelId="{A785BA38-9BA9-4844-981C-19C50190DAF5}">
      <dsp:nvSpPr>
        <dsp:cNvPr id="0" name=""/>
        <dsp:cNvSpPr/>
      </dsp:nvSpPr>
      <dsp:spPr>
        <a:xfrm>
          <a:off x="481745" y="739048"/>
          <a:ext cx="2338750" cy="162000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84048" rIns="384048" bIns="384048" numCol="1" spcCol="1270" anchor="t" anchorCtr="0">
          <a:noAutofit/>
        </a:bodyPr>
        <a:lstStyle/>
        <a:p>
          <a:pPr marL="285750" lvl="1" indent="-285750" algn="ctr" defTabSz="2400300">
            <a:lnSpc>
              <a:spcPct val="90000"/>
            </a:lnSpc>
            <a:spcBef>
              <a:spcPct val="0"/>
            </a:spcBef>
            <a:spcAft>
              <a:spcPct val="15000"/>
            </a:spcAft>
            <a:buNone/>
          </a:pPr>
          <a:r>
            <a:rPr lang="en-US" sz="5400" kern="1200" dirty="0">
              <a:solidFill>
                <a:srgbClr val="FF6129"/>
              </a:solidFill>
            </a:rPr>
            <a:t>4</a:t>
          </a:r>
        </a:p>
      </dsp:txBody>
      <dsp:txXfrm>
        <a:off x="529193" y="786496"/>
        <a:ext cx="2243854" cy="1525104"/>
      </dsp:txXfrm>
    </dsp:sp>
    <dsp:sp modelId="{79A84FE0-2A0E-4384-BAD4-E81EECF6FD6A}">
      <dsp:nvSpPr>
        <dsp:cNvPr id="0" name=""/>
        <dsp:cNvSpPr/>
      </dsp:nvSpPr>
      <dsp:spPr>
        <a:xfrm>
          <a:off x="2733347" y="36917"/>
          <a:ext cx="751637" cy="58228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733347" y="153373"/>
        <a:ext cx="576953" cy="349369"/>
      </dsp:txXfrm>
    </dsp:sp>
    <dsp:sp modelId="{BC588AFA-1E29-4753-9A2E-9717DD0278FD}">
      <dsp:nvSpPr>
        <dsp:cNvPr id="0" name=""/>
        <dsp:cNvSpPr/>
      </dsp:nvSpPr>
      <dsp:spPr>
        <a:xfrm>
          <a:off x="3759659" y="19048"/>
          <a:ext cx="2338750" cy="108000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95250" numCol="1" spcCol="1270" anchor="t" anchorCtr="0">
          <a:noAutofit/>
        </a:bodyPr>
        <a:lstStyle/>
        <a:p>
          <a:pPr marL="0" lvl="0" indent="0" algn="l" defTabSz="1111250">
            <a:lnSpc>
              <a:spcPct val="90000"/>
            </a:lnSpc>
            <a:spcBef>
              <a:spcPct val="0"/>
            </a:spcBef>
            <a:spcAft>
              <a:spcPct val="35000"/>
            </a:spcAft>
            <a:buNone/>
          </a:pPr>
          <a:r>
            <a:rPr lang="en-US" sz="2500" kern="1200" dirty="0"/>
            <a:t>2013</a:t>
          </a:r>
        </a:p>
      </dsp:txBody>
      <dsp:txXfrm>
        <a:off x="3759659" y="19048"/>
        <a:ext cx="2338750" cy="720000"/>
      </dsp:txXfrm>
    </dsp:sp>
    <dsp:sp modelId="{C5C466BC-13C8-4A2F-9148-F39D35A4A18F}">
      <dsp:nvSpPr>
        <dsp:cNvPr id="0" name=""/>
        <dsp:cNvSpPr/>
      </dsp:nvSpPr>
      <dsp:spPr>
        <a:xfrm>
          <a:off x="4238680" y="739048"/>
          <a:ext cx="2338750" cy="162000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4048" tIns="384048" rIns="384048" bIns="384048" numCol="1" spcCol="1270" anchor="t" anchorCtr="0">
          <a:noAutofit/>
        </a:bodyPr>
        <a:lstStyle/>
        <a:p>
          <a:pPr marL="285750" lvl="1" indent="-285750" algn="ctr" defTabSz="2400300">
            <a:lnSpc>
              <a:spcPct val="90000"/>
            </a:lnSpc>
            <a:spcBef>
              <a:spcPct val="0"/>
            </a:spcBef>
            <a:spcAft>
              <a:spcPct val="15000"/>
            </a:spcAft>
            <a:buNone/>
          </a:pPr>
          <a:r>
            <a:rPr lang="en-US" sz="5400" kern="1200" dirty="0">
              <a:solidFill>
                <a:srgbClr val="FF6129"/>
              </a:solidFill>
            </a:rPr>
            <a:t>20</a:t>
          </a:r>
        </a:p>
      </dsp:txBody>
      <dsp:txXfrm>
        <a:off x="4286128" y="786496"/>
        <a:ext cx="2243854" cy="15251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7071"/>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39466" y="0"/>
            <a:ext cx="3013763" cy="467071"/>
          </a:xfrm>
          <a:prstGeom prst="rect">
            <a:avLst/>
          </a:prstGeom>
        </p:spPr>
        <p:txBody>
          <a:bodyPr vert="horz" lIns="93177" tIns="46589" rIns="93177" bIns="46589" rtlCol="0"/>
          <a:lstStyle>
            <a:lvl1pPr algn="r">
              <a:defRPr sz="1200"/>
            </a:lvl1pPr>
          </a:lstStyle>
          <a:p>
            <a:fld id="{4C937BB4-56FC-6149-B67A-1E4DADF56EF4}" type="datetimeFigureOut">
              <a:rPr lang="en-US" smtClean="0"/>
              <a:t>8/18/2019</a:t>
            </a:fld>
            <a:endParaRPr lang="en-US"/>
          </a:p>
        </p:txBody>
      </p:sp>
      <p:sp>
        <p:nvSpPr>
          <p:cNvPr id="4" name="Slide Image Placeholder 3"/>
          <p:cNvSpPr>
            <a:spLocks noGrp="1" noRot="1" noChangeAspect="1"/>
          </p:cNvSpPr>
          <p:nvPr>
            <p:ph type="sldImg" idx="2"/>
          </p:nvPr>
        </p:nvSpPr>
        <p:spPr>
          <a:xfrm>
            <a:off x="685800" y="1163638"/>
            <a:ext cx="5583238" cy="314166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95484" y="4480004"/>
            <a:ext cx="5563870" cy="3665459"/>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707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7070"/>
          </a:xfrm>
          <a:prstGeom prst="rect">
            <a:avLst/>
          </a:prstGeom>
        </p:spPr>
        <p:txBody>
          <a:bodyPr vert="horz" lIns="93177" tIns="46589" rIns="93177" bIns="46589" rtlCol="0" anchor="b"/>
          <a:lstStyle>
            <a:lvl1pPr algn="r">
              <a:defRPr sz="1200"/>
            </a:lvl1pPr>
          </a:lstStyle>
          <a:p>
            <a:fld id="{5E6ED06A-2B34-D343-8D0F-0DF43628989B}" type="slidenum">
              <a:rPr lang="en-US" smtClean="0"/>
              <a:t>‹#›</a:t>
            </a:fld>
            <a:endParaRPr lang="en-US"/>
          </a:p>
        </p:txBody>
      </p:sp>
    </p:spTree>
    <p:extLst>
      <p:ext uri="{BB962C8B-B14F-4D97-AF65-F5344CB8AC3E}">
        <p14:creationId xmlns:p14="http://schemas.microsoft.com/office/powerpoint/2010/main" val="1571881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4</a:t>
            </a:fld>
            <a:endParaRPr lang="en-US"/>
          </a:p>
        </p:txBody>
      </p:sp>
    </p:spTree>
    <p:extLst>
      <p:ext uri="{BB962C8B-B14F-4D97-AF65-F5344CB8AC3E}">
        <p14:creationId xmlns:p14="http://schemas.microsoft.com/office/powerpoint/2010/main" val="3661602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16</a:t>
            </a:fld>
            <a:endParaRPr lang="en-US"/>
          </a:p>
        </p:txBody>
      </p:sp>
    </p:spTree>
    <p:extLst>
      <p:ext uri="{BB962C8B-B14F-4D97-AF65-F5344CB8AC3E}">
        <p14:creationId xmlns:p14="http://schemas.microsoft.com/office/powerpoint/2010/main" val="269185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Sprinters, wanderers, stragglers </a:t>
            </a:r>
          </a:p>
          <a:p>
            <a:r>
              <a:rPr lang="en-US" dirty="0"/>
              <a:t>79% sprinters had at least one internship</a:t>
            </a:r>
          </a:p>
          <a:p>
            <a:r>
              <a:rPr lang="en-US" dirty="0"/>
              <a:t>47% wanderers</a:t>
            </a:r>
          </a:p>
          <a:p>
            <a:r>
              <a:rPr lang="en-US" dirty="0"/>
              <a:t>24% stragglers </a:t>
            </a:r>
          </a:p>
        </p:txBody>
      </p:sp>
      <p:sp>
        <p:nvSpPr>
          <p:cNvPr id="4" name="Slide Number Placeholder 3"/>
          <p:cNvSpPr>
            <a:spLocks noGrp="1"/>
          </p:cNvSpPr>
          <p:nvPr>
            <p:ph type="sldNum" sz="quarter" idx="5"/>
          </p:nvPr>
        </p:nvSpPr>
        <p:spPr/>
        <p:txBody>
          <a:bodyPr/>
          <a:lstStyle/>
          <a:p>
            <a:fld id="{5E6ED06A-2B34-D343-8D0F-0DF43628989B}" type="slidenum">
              <a:rPr lang="en-US" smtClean="0"/>
              <a:t>18</a:t>
            </a:fld>
            <a:endParaRPr lang="en-US"/>
          </a:p>
        </p:txBody>
      </p:sp>
    </p:spTree>
    <p:extLst>
      <p:ext uri="{BB962C8B-B14F-4D97-AF65-F5344CB8AC3E}">
        <p14:creationId xmlns:p14="http://schemas.microsoft.com/office/powerpoint/2010/main" val="2458408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20</a:t>
            </a:fld>
            <a:endParaRPr lang="en-US"/>
          </a:p>
        </p:txBody>
      </p:sp>
    </p:spTree>
    <p:extLst>
      <p:ext uri="{BB962C8B-B14F-4D97-AF65-F5344CB8AC3E}">
        <p14:creationId xmlns:p14="http://schemas.microsoft.com/office/powerpoint/2010/main" val="1616564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21</a:t>
            </a:fld>
            <a:endParaRPr lang="en-US"/>
          </a:p>
        </p:txBody>
      </p:sp>
    </p:spTree>
    <p:extLst>
      <p:ext uri="{BB962C8B-B14F-4D97-AF65-F5344CB8AC3E}">
        <p14:creationId xmlns:p14="http://schemas.microsoft.com/office/powerpoint/2010/main" val="769684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26</a:t>
            </a:fld>
            <a:endParaRPr lang="en-US"/>
          </a:p>
        </p:txBody>
      </p:sp>
    </p:spTree>
    <p:extLst>
      <p:ext uri="{BB962C8B-B14F-4D97-AF65-F5344CB8AC3E}">
        <p14:creationId xmlns:p14="http://schemas.microsoft.com/office/powerpoint/2010/main" val="1772050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32</a:t>
            </a:fld>
            <a:endParaRPr lang="en-US"/>
          </a:p>
        </p:txBody>
      </p:sp>
    </p:spTree>
    <p:extLst>
      <p:ext uri="{BB962C8B-B14F-4D97-AF65-F5344CB8AC3E}">
        <p14:creationId xmlns:p14="http://schemas.microsoft.com/office/powerpoint/2010/main" val="27008964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33</a:t>
            </a:fld>
            <a:endParaRPr lang="en-US"/>
          </a:p>
        </p:txBody>
      </p:sp>
    </p:spTree>
    <p:extLst>
      <p:ext uri="{BB962C8B-B14F-4D97-AF65-F5344CB8AC3E}">
        <p14:creationId xmlns:p14="http://schemas.microsoft.com/office/powerpoint/2010/main" val="210408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35</a:t>
            </a:fld>
            <a:endParaRPr lang="en-US"/>
          </a:p>
        </p:txBody>
      </p:sp>
    </p:spTree>
    <p:extLst>
      <p:ext uri="{BB962C8B-B14F-4D97-AF65-F5344CB8AC3E}">
        <p14:creationId xmlns:p14="http://schemas.microsoft.com/office/powerpoint/2010/main" val="1890552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36</a:t>
            </a:fld>
            <a:endParaRPr lang="en-US"/>
          </a:p>
        </p:txBody>
      </p:sp>
    </p:spTree>
    <p:extLst>
      <p:ext uri="{BB962C8B-B14F-4D97-AF65-F5344CB8AC3E}">
        <p14:creationId xmlns:p14="http://schemas.microsoft.com/office/powerpoint/2010/main" val="3518361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8</a:t>
            </a:fld>
            <a:endParaRPr lang="en-US"/>
          </a:p>
        </p:txBody>
      </p:sp>
    </p:spTree>
    <p:extLst>
      <p:ext uri="{BB962C8B-B14F-4D97-AF65-F5344CB8AC3E}">
        <p14:creationId xmlns:p14="http://schemas.microsoft.com/office/powerpoint/2010/main" val="322956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9</a:t>
            </a:fld>
            <a:endParaRPr lang="en-US"/>
          </a:p>
        </p:txBody>
      </p:sp>
    </p:spTree>
    <p:extLst>
      <p:ext uri="{BB962C8B-B14F-4D97-AF65-F5344CB8AC3E}">
        <p14:creationId xmlns:p14="http://schemas.microsoft.com/office/powerpoint/2010/main" val="1955569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10</a:t>
            </a:fld>
            <a:endParaRPr lang="en-US"/>
          </a:p>
        </p:txBody>
      </p:sp>
    </p:spTree>
    <p:extLst>
      <p:ext uri="{BB962C8B-B14F-4D97-AF65-F5344CB8AC3E}">
        <p14:creationId xmlns:p14="http://schemas.microsoft.com/office/powerpoint/2010/main" val="372562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11</a:t>
            </a:fld>
            <a:endParaRPr lang="en-US"/>
          </a:p>
        </p:txBody>
      </p:sp>
    </p:spTree>
    <p:extLst>
      <p:ext uri="{BB962C8B-B14F-4D97-AF65-F5344CB8AC3E}">
        <p14:creationId xmlns:p14="http://schemas.microsoft.com/office/powerpoint/2010/main" val="561243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12</a:t>
            </a:fld>
            <a:endParaRPr lang="en-US"/>
          </a:p>
        </p:txBody>
      </p:sp>
    </p:spTree>
    <p:extLst>
      <p:ext uri="{BB962C8B-B14F-4D97-AF65-F5344CB8AC3E}">
        <p14:creationId xmlns:p14="http://schemas.microsoft.com/office/powerpoint/2010/main" val="297945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13</a:t>
            </a:fld>
            <a:endParaRPr lang="en-US"/>
          </a:p>
        </p:txBody>
      </p:sp>
    </p:spTree>
    <p:extLst>
      <p:ext uri="{BB962C8B-B14F-4D97-AF65-F5344CB8AC3E}">
        <p14:creationId xmlns:p14="http://schemas.microsoft.com/office/powerpoint/2010/main" val="3659282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14</a:t>
            </a:fld>
            <a:endParaRPr lang="en-US"/>
          </a:p>
        </p:txBody>
      </p:sp>
    </p:spTree>
    <p:extLst>
      <p:ext uri="{BB962C8B-B14F-4D97-AF65-F5344CB8AC3E}">
        <p14:creationId xmlns:p14="http://schemas.microsoft.com/office/powerpoint/2010/main" val="3159534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6ED06A-2B34-D343-8D0F-0DF43628989B}" type="slidenum">
              <a:rPr lang="en-US" smtClean="0"/>
              <a:t>15</a:t>
            </a:fld>
            <a:endParaRPr lang="en-US"/>
          </a:p>
        </p:txBody>
      </p:sp>
    </p:spTree>
    <p:extLst>
      <p:ext uri="{BB962C8B-B14F-4D97-AF65-F5344CB8AC3E}">
        <p14:creationId xmlns:p14="http://schemas.microsoft.com/office/powerpoint/2010/main" val="222497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9191C-AE0C-AA4C-8A8B-88BA16C7ED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838569-0C2C-2B46-A440-C6815F21B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F39F44-B548-174E-964E-D27BFF80E99E}"/>
              </a:ext>
            </a:extLst>
          </p:cNvPr>
          <p:cNvSpPr>
            <a:spLocks noGrp="1"/>
          </p:cNvSpPr>
          <p:nvPr>
            <p:ph type="dt" sz="half" idx="10"/>
          </p:nvPr>
        </p:nvSpPr>
        <p:spPr/>
        <p:txBody>
          <a:bodyPr/>
          <a:lstStyle/>
          <a:p>
            <a:fld id="{49B19610-C5A4-4DE6-8410-9A8F7EBCA529}" type="datetime1">
              <a:rPr lang="en-US" smtClean="0"/>
              <a:t>8/18/2019</a:t>
            </a:fld>
            <a:endParaRPr lang="en-US"/>
          </a:p>
        </p:txBody>
      </p:sp>
      <p:sp>
        <p:nvSpPr>
          <p:cNvPr id="5" name="Footer Placeholder 4">
            <a:extLst>
              <a:ext uri="{FF2B5EF4-FFF2-40B4-BE49-F238E27FC236}">
                <a16:creationId xmlns:a16="http://schemas.microsoft.com/office/drawing/2014/main" id="{9C91A612-2AB4-9741-9119-21540596D72B}"/>
              </a:ext>
            </a:extLst>
          </p:cNvPr>
          <p:cNvSpPr>
            <a:spLocks noGrp="1"/>
          </p:cNvSpPr>
          <p:nvPr>
            <p:ph type="ftr" sz="quarter" idx="11"/>
          </p:nvPr>
        </p:nvSpPr>
        <p:spPr/>
        <p:txBody>
          <a:bodyPr/>
          <a:lstStyle/>
          <a:p>
            <a:r>
              <a:rPr lang="en-US"/>
              <a:t>© Academic Affairs, Student Success, &amp; P-16 Integration </a:t>
            </a:r>
          </a:p>
        </p:txBody>
      </p:sp>
      <p:sp>
        <p:nvSpPr>
          <p:cNvPr id="6" name="Slide Number Placeholder 5">
            <a:extLst>
              <a:ext uri="{FF2B5EF4-FFF2-40B4-BE49-F238E27FC236}">
                <a16:creationId xmlns:a16="http://schemas.microsoft.com/office/drawing/2014/main" id="{F2D6C3B9-F8F1-AC4F-A0BE-6E685612F37C}"/>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392631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D08C-3288-7E41-877F-E46F79A103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F4A562-7258-314A-BED3-0970E5E77F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E593-AC3B-0D47-8EEF-F0FB2AD2DBB3}"/>
              </a:ext>
            </a:extLst>
          </p:cNvPr>
          <p:cNvSpPr>
            <a:spLocks noGrp="1"/>
          </p:cNvSpPr>
          <p:nvPr>
            <p:ph type="dt" sz="half" idx="10"/>
          </p:nvPr>
        </p:nvSpPr>
        <p:spPr/>
        <p:txBody>
          <a:bodyPr/>
          <a:lstStyle/>
          <a:p>
            <a:fld id="{F3A34200-0878-4776-A4A9-E678990BA630}" type="datetime1">
              <a:rPr lang="en-US" smtClean="0"/>
              <a:t>8/18/2019</a:t>
            </a:fld>
            <a:endParaRPr lang="en-US"/>
          </a:p>
        </p:txBody>
      </p:sp>
      <p:sp>
        <p:nvSpPr>
          <p:cNvPr id="5" name="Footer Placeholder 4">
            <a:extLst>
              <a:ext uri="{FF2B5EF4-FFF2-40B4-BE49-F238E27FC236}">
                <a16:creationId xmlns:a16="http://schemas.microsoft.com/office/drawing/2014/main" id="{18573458-2CE0-C74E-9154-8D13854FD6A1}"/>
              </a:ext>
            </a:extLst>
          </p:cNvPr>
          <p:cNvSpPr>
            <a:spLocks noGrp="1"/>
          </p:cNvSpPr>
          <p:nvPr>
            <p:ph type="ftr" sz="quarter" idx="11"/>
          </p:nvPr>
        </p:nvSpPr>
        <p:spPr/>
        <p:txBody>
          <a:bodyPr/>
          <a:lstStyle/>
          <a:p>
            <a:r>
              <a:rPr lang="en-US"/>
              <a:t>© Academic Affairs, Student Success, &amp; P-16 Integration </a:t>
            </a:r>
          </a:p>
        </p:txBody>
      </p:sp>
      <p:sp>
        <p:nvSpPr>
          <p:cNvPr id="6" name="Slide Number Placeholder 5">
            <a:extLst>
              <a:ext uri="{FF2B5EF4-FFF2-40B4-BE49-F238E27FC236}">
                <a16:creationId xmlns:a16="http://schemas.microsoft.com/office/drawing/2014/main" id="{7975216E-4087-264A-9A57-9A5CF7E2F2F9}"/>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3016216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0E4166B-46EA-C34E-A908-1F3BD8919C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A82D3A-875F-9941-959A-84E234BBBF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FA445A-06BF-1A46-8C79-EB66C247545A}"/>
              </a:ext>
            </a:extLst>
          </p:cNvPr>
          <p:cNvSpPr>
            <a:spLocks noGrp="1"/>
          </p:cNvSpPr>
          <p:nvPr>
            <p:ph type="dt" sz="half" idx="10"/>
          </p:nvPr>
        </p:nvSpPr>
        <p:spPr/>
        <p:txBody>
          <a:bodyPr/>
          <a:lstStyle/>
          <a:p>
            <a:fld id="{2CF672C2-E49E-44F8-8126-B3A0C5108BF6}" type="datetime1">
              <a:rPr lang="en-US" smtClean="0"/>
              <a:t>8/18/2019</a:t>
            </a:fld>
            <a:endParaRPr lang="en-US"/>
          </a:p>
        </p:txBody>
      </p:sp>
      <p:sp>
        <p:nvSpPr>
          <p:cNvPr id="5" name="Footer Placeholder 4">
            <a:extLst>
              <a:ext uri="{FF2B5EF4-FFF2-40B4-BE49-F238E27FC236}">
                <a16:creationId xmlns:a16="http://schemas.microsoft.com/office/drawing/2014/main" id="{F9E4FC04-67F6-544D-8B4E-8B31332B3377}"/>
              </a:ext>
            </a:extLst>
          </p:cNvPr>
          <p:cNvSpPr>
            <a:spLocks noGrp="1"/>
          </p:cNvSpPr>
          <p:nvPr>
            <p:ph type="ftr" sz="quarter" idx="11"/>
          </p:nvPr>
        </p:nvSpPr>
        <p:spPr/>
        <p:txBody>
          <a:bodyPr/>
          <a:lstStyle/>
          <a:p>
            <a:r>
              <a:rPr lang="en-US"/>
              <a:t>© Academic Affairs, Student Success, &amp; P-16 Integration </a:t>
            </a:r>
          </a:p>
        </p:txBody>
      </p:sp>
      <p:sp>
        <p:nvSpPr>
          <p:cNvPr id="6" name="Slide Number Placeholder 5">
            <a:extLst>
              <a:ext uri="{FF2B5EF4-FFF2-40B4-BE49-F238E27FC236}">
                <a16:creationId xmlns:a16="http://schemas.microsoft.com/office/drawing/2014/main" id="{D50125C8-0711-E74A-9146-6DE8FD96DFFD}"/>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1850568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4DC8-4083-2847-89F6-59B1CAD7FE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E24A86-F09F-3846-BE5D-406C1CA7346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A0BCE4-8BF8-C843-8E6D-3D5D5F39ACD2}"/>
              </a:ext>
            </a:extLst>
          </p:cNvPr>
          <p:cNvSpPr>
            <a:spLocks noGrp="1"/>
          </p:cNvSpPr>
          <p:nvPr>
            <p:ph type="dt" sz="half" idx="10"/>
          </p:nvPr>
        </p:nvSpPr>
        <p:spPr/>
        <p:txBody>
          <a:bodyPr/>
          <a:lstStyle/>
          <a:p>
            <a:fld id="{626077F2-055A-4C54-917E-2D11237C93F1}" type="datetime1">
              <a:rPr lang="en-US" smtClean="0"/>
              <a:t>8/18/2019</a:t>
            </a:fld>
            <a:endParaRPr lang="en-US"/>
          </a:p>
        </p:txBody>
      </p:sp>
      <p:sp>
        <p:nvSpPr>
          <p:cNvPr id="5" name="Footer Placeholder 4">
            <a:extLst>
              <a:ext uri="{FF2B5EF4-FFF2-40B4-BE49-F238E27FC236}">
                <a16:creationId xmlns:a16="http://schemas.microsoft.com/office/drawing/2014/main" id="{B31BC45C-18AB-A447-8A6C-B90D94A387EE}"/>
              </a:ext>
            </a:extLst>
          </p:cNvPr>
          <p:cNvSpPr>
            <a:spLocks noGrp="1"/>
          </p:cNvSpPr>
          <p:nvPr>
            <p:ph type="ftr" sz="quarter" idx="11"/>
          </p:nvPr>
        </p:nvSpPr>
        <p:spPr/>
        <p:txBody>
          <a:bodyPr/>
          <a:lstStyle/>
          <a:p>
            <a:r>
              <a:rPr lang="en-US"/>
              <a:t>© Academic Affairs, Student Success, &amp; P-16 Integration </a:t>
            </a:r>
          </a:p>
        </p:txBody>
      </p:sp>
      <p:sp>
        <p:nvSpPr>
          <p:cNvPr id="6" name="Slide Number Placeholder 5">
            <a:extLst>
              <a:ext uri="{FF2B5EF4-FFF2-40B4-BE49-F238E27FC236}">
                <a16:creationId xmlns:a16="http://schemas.microsoft.com/office/drawing/2014/main" id="{C045A7FA-AEF2-9041-BB93-36E342170762}"/>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408323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16B3C-F27D-7043-80B3-DADB196A5E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8F881D-B8A6-994C-8915-9EC077CBEE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5142C80-41C9-1C43-A525-B2FA88DA871F}"/>
              </a:ext>
            </a:extLst>
          </p:cNvPr>
          <p:cNvSpPr>
            <a:spLocks noGrp="1"/>
          </p:cNvSpPr>
          <p:nvPr>
            <p:ph type="dt" sz="half" idx="10"/>
          </p:nvPr>
        </p:nvSpPr>
        <p:spPr/>
        <p:txBody>
          <a:bodyPr/>
          <a:lstStyle/>
          <a:p>
            <a:fld id="{200E932A-D22B-416D-8B4F-7744EDE3E0DF}" type="datetime1">
              <a:rPr lang="en-US" smtClean="0"/>
              <a:t>8/18/2019</a:t>
            </a:fld>
            <a:endParaRPr lang="en-US"/>
          </a:p>
        </p:txBody>
      </p:sp>
      <p:sp>
        <p:nvSpPr>
          <p:cNvPr id="5" name="Footer Placeholder 4">
            <a:extLst>
              <a:ext uri="{FF2B5EF4-FFF2-40B4-BE49-F238E27FC236}">
                <a16:creationId xmlns:a16="http://schemas.microsoft.com/office/drawing/2014/main" id="{51DAB42B-F8FE-2641-BF83-1D1E03172378}"/>
              </a:ext>
            </a:extLst>
          </p:cNvPr>
          <p:cNvSpPr>
            <a:spLocks noGrp="1"/>
          </p:cNvSpPr>
          <p:nvPr>
            <p:ph type="ftr" sz="quarter" idx="11"/>
          </p:nvPr>
        </p:nvSpPr>
        <p:spPr/>
        <p:txBody>
          <a:bodyPr/>
          <a:lstStyle/>
          <a:p>
            <a:r>
              <a:rPr lang="en-US"/>
              <a:t>© Academic Affairs, Student Success, &amp; P-16 Integration </a:t>
            </a:r>
          </a:p>
        </p:txBody>
      </p:sp>
      <p:sp>
        <p:nvSpPr>
          <p:cNvPr id="6" name="Slide Number Placeholder 5">
            <a:extLst>
              <a:ext uri="{FF2B5EF4-FFF2-40B4-BE49-F238E27FC236}">
                <a16:creationId xmlns:a16="http://schemas.microsoft.com/office/drawing/2014/main" id="{9D680191-754B-6B47-92AB-0FB992EB2849}"/>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345304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AF09-25C4-EB4A-85EE-951F5EB2B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5AC748-FAB4-9140-875F-7D28011B880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2896D-EB77-EC46-9D7C-4AF5C124DFC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2B59D6-503C-5D48-B0E6-DBE966527750}"/>
              </a:ext>
            </a:extLst>
          </p:cNvPr>
          <p:cNvSpPr>
            <a:spLocks noGrp="1"/>
          </p:cNvSpPr>
          <p:nvPr>
            <p:ph type="dt" sz="half" idx="10"/>
          </p:nvPr>
        </p:nvSpPr>
        <p:spPr/>
        <p:txBody>
          <a:bodyPr/>
          <a:lstStyle/>
          <a:p>
            <a:fld id="{3347AA8D-0962-433B-856A-05B1ADECF019}" type="datetime1">
              <a:rPr lang="en-US" smtClean="0"/>
              <a:t>8/18/2019</a:t>
            </a:fld>
            <a:endParaRPr lang="en-US"/>
          </a:p>
        </p:txBody>
      </p:sp>
      <p:sp>
        <p:nvSpPr>
          <p:cNvPr id="6" name="Footer Placeholder 5">
            <a:extLst>
              <a:ext uri="{FF2B5EF4-FFF2-40B4-BE49-F238E27FC236}">
                <a16:creationId xmlns:a16="http://schemas.microsoft.com/office/drawing/2014/main" id="{AB5A1927-A024-D54C-8026-0B302C7B3248}"/>
              </a:ext>
            </a:extLst>
          </p:cNvPr>
          <p:cNvSpPr>
            <a:spLocks noGrp="1"/>
          </p:cNvSpPr>
          <p:nvPr>
            <p:ph type="ftr" sz="quarter" idx="11"/>
          </p:nvPr>
        </p:nvSpPr>
        <p:spPr/>
        <p:txBody>
          <a:bodyPr/>
          <a:lstStyle/>
          <a:p>
            <a:r>
              <a:rPr lang="en-US"/>
              <a:t>© Academic Affairs, Student Success, &amp; P-16 Integration </a:t>
            </a:r>
          </a:p>
        </p:txBody>
      </p:sp>
      <p:sp>
        <p:nvSpPr>
          <p:cNvPr id="7" name="Slide Number Placeholder 6">
            <a:extLst>
              <a:ext uri="{FF2B5EF4-FFF2-40B4-BE49-F238E27FC236}">
                <a16:creationId xmlns:a16="http://schemas.microsoft.com/office/drawing/2014/main" id="{EA318E16-A0EA-A246-A704-64E86E0AA419}"/>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4105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9670B-3E27-6146-BCCF-D5730D9D5C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BDF7A-3E5C-894F-894F-A557619744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F03727C-2A37-F449-9342-908FEA1F7EC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83CFD-4265-5C45-9FA5-545E7E75A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0663F6-C648-604B-8F4F-4835A094BDC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A09F4-860C-A740-AC05-EB9479F01850}"/>
              </a:ext>
            </a:extLst>
          </p:cNvPr>
          <p:cNvSpPr>
            <a:spLocks noGrp="1"/>
          </p:cNvSpPr>
          <p:nvPr>
            <p:ph type="dt" sz="half" idx="10"/>
          </p:nvPr>
        </p:nvSpPr>
        <p:spPr/>
        <p:txBody>
          <a:bodyPr/>
          <a:lstStyle/>
          <a:p>
            <a:fld id="{5BF1ADAE-63A5-413F-ADED-A635AE25CC2C}" type="datetime1">
              <a:rPr lang="en-US" smtClean="0"/>
              <a:t>8/18/2019</a:t>
            </a:fld>
            <a:endParaRPr lang="en-US"/>
          </a:p>
        </p:txBody>
      </p:sp>
      <p:sp>
        <p:nvSpPr>
          <p:cNvPr id="8" name="Footer Placeholder 7">
            <a:extLst>
              <a:ext uri="{FF2B5EF4-FFF2-40B4-BE49-F238E27FC236}">
                <a16:creationId xmlns:a16="http://schemas.microsoft.com/office/drawing/2014/main" id="{8B6C30FC-6075-7046-B4A4-06FBFFB74F6D}"/>
              </a:ext>
            </a:extLst>
          </p:cNvPr>
          <p:cNvSpPr>
            <a:spLocks noGrp="1"/>
          </p:cNvSpPr>
          <p:nvPr>
            <p:ph type="ftr" sz="quarter" idx="11"/>
          </p:nvPr>
        </p:nvSpPr>
        <p:spPr/>
        <p:txBody>
          <a:bodyPr/>
          <a:lstStyle/>
          <a:p>
            <a:r>
              <a:rPr lang="en-US"/>
              <a:t>© Academic Affairs, Student Success, &amp; P-16 Integration </a:t>
            </a:r>
          </a:p>
        </p:txBody>
      </p:sp>
      <p:sp>
        <p:nvSpPr>
          <p:cNvPr id="9" name="Slide Number Placeholder 8">
            <a:extLst>
              <a:ext uri="{FF2B5EF4-FFF2-40B4-BE49-F238E27FC236}">
                <a16:creationId xmlns:a16="http://schemas.microsoft.com/office/drawing/2014/main" id="{DCBF1668-6DBD-2743-80B0-AED183D41527}"/>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2455921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35C0C-9232-6444-A8B8-C9673FAF5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9D2330-42FC-9347-91E3-965EFCD49997}"/>
              </a:ext>
            </a:extLst>
          </p:cNvPr>
          <p:cNvSpPr>
            <a:spLocks noGrp="1"/>
          </p:cNvSpPr>
          <p:nvPr>
            <p:ph type="dt" sz="half" idx="10"/>
          </p:nvPr>
        </p:nvSpPr>
        <p:spPr/>
        <p:txBody>
          <a:bodyPr/>
          <a:lstStyle/>
          <a:p>
            <a:fld id="{D77A5359-95EB-4485-B351-EBAE901D3BB5}" type="datetime1">
              <a:rPr lang="en-US" smtClean="0"/>
              <a:t>8/18/2019</a:t>
            </a:fld>
            <a:endParaRPr lang="en-US"/>
          </a:p>
        </p:txBody>
      </p:sp>
      <p:sp>
        <p:nvSpPr>
          <p:cNvPr id="4" name="Footer Placeholder 3">
            <a:extLst>
              <a:ext uri="{FF2B5EF4-FFF2-40B4-BE49-F238E27FC236}">
                <a16:creationId xmlns:a16="http://schemas.microsoft.com/office/drawing/2014/main" id="{2DBE46CE-03B7-F946-A4D9-5946349488C4}"/>
              </a:ext>
            </a:extLst>
          </p:cNvPr>
          <p:cNvSpPr>
            <a:spLocks noGrp="1"/>
          </p:cNvSpPr>
          <p:nvPr>
            <p:ph type="ftr" sz="quarter" idx="11"/>
          </p:nvPr>
        </p:nvSpPr>
        <p:spPr/>
        <p:txBody>
          <a:bodyPr/>
          <a:lstStyle/>
          <a:p>
            <a:r>
              <a:rPr lang="en-US"/>
              <a:t>© Academic Affairs, Student Success, &amp; P-16 Integration </a:t>
            </a:r>
          </a:p>
        </p:txBody>
      </p:sp>
      <p:sp>
        <p:nvSpPr>
          <p:cNvPr id="5" name="Slide Number Placeholder 4">
            <a:extLst>
              <a:ext uri="{FF2B5EF4-FFF2-40B4-BE49-F238E27FC236}">
                <a16:creationId xmlns:a16="http://schemas.microsoft.com/office/drawing/2014/main" id="{929B7758-DC2C-7A4F-B579-615AA2A544A3}"/>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290143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30425-F1E3-6646-A8F4-493FE1E6B13B}"/>
              </a:ext>
            </a:extLst>
          </p:cNvPr>
          <p:cNvSpPr>
            <a:spLocks noGrp="1"/>
          </p:cNvSpPr>
          <p:nvPr>
            <p:ph type="dt" sz="half" idx="10"/>
          </p:nvPr>
        </p:nvSpPr>
        <p:spPr/>
        <p:txBody>
          <a:bodyPr/>
          <a:lstStyle/>
          <a:p>
            <a:fld id="{5D93ED07-5B25-4C01-8B36-0FE8A94F4643}" type="datetime1">
              <a:rPr lang="en-US" smtClean="0"/>
              <a:t>8/18/2019</a:t>
            </a:fld>
            <a:endParaRPr lang="en-US"/>
          </a:p>
        </p:txBody>
      </p:sp>
      <p:sp>
        <p:nvSpPr>
          <p:cNvPr id="3" name="Footer Placeholder 2">
            <a:extLst>
              <a:ext uri="{FF2B5EF4-FFF2-40B4-BE49-F238E27FC236}">
                <a16:creationId xmlns:a16="http://schemas.microsoft.com/office/drawing/2014/main" id="{E0324503-765B-9A4D-9240-E518F8109FF4}"/>
              </a:ext>
            </a:extLst>
          </p:cNvPr>
          <p:cNvSpPr>
            <a:spLocks noGrp="1"/>
          </p:cNvSpPr>
          <p:nvPr>
            <p:ph type="ftr" sz="quarter" idx="11"/>
          </p:nvPr>
        </p:nvSpPr>
        <p:spPr/>
        <p:txBody>
          <a:bodyPr/>
          <a:lstStyle/>
          <a:p>
            <a:r>
              <a:rPr lang="en-US"/>
              <a:t>© Academic Affairs, Student Success, &amp; P-16 Integration </a:t>
            </a:r>
          </a:p>
        </p:txBody>
      </p:sp>
      <p:sp>
        <p:nvSpPr>
          <p:cNvPr id="4" name="Slide Number Placeholder 3">
            <a:extLst>
              <a:ext uri="{FF2B5EF4-FFF2-40B4-BE49-F238E27FC236}">
                <a16:creationId xmlns:a16="http://schemas.microsoft.com/office/drawing/2014/main" id="{CBB6FDD2-9071-6241-B531-B605174D2ECC}"/>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335419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808C3-66E8-AC43-B442-FD0E0A57F3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F2B709-110C-C446-AF30-86EA67D6DA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48A507-7520-D342-8528-B7C4B95D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B65F159-A6FA-4A45-871A-FA7DCE2F289C}"/>
              </a:ext>
            </a:extLst>
          </p:cNvPr>
          <p:cNvSpPr>
            <a:spLocks noGrp="1"/>
          </p:cNvSpPr>
          <p:nvPr>
            <p:ph type="dt" sz="half" idx="10"/>
          </p:nvPr>
        </p:nvSpPr>
        <p:spPr/>
        <p:txBody>
          <a:bodyPr/>
          <a:lstStyle/>
          <a:p>
            <a:fld id="{86B352C4-DFB7-4AB0-A74B-5BD61CF08E91}" type="datetime1">
              <a:rPr lang="en-US" smtClean="0"/>
              <a:t>8/18/2019</a:t>
            </a:fld>
            <a:endParaRPr lang="en-US"/>
          </a:p>
        </p:txBody>
      </p:sp>
      <p:sp>
        <p:nvSpPr>
          <p:cNvPr id="6" name="Footer Placeholder 5">
            <a:extLst>
              <a:ext uri="{FF2B5EF4-FFF2-40B4-BE49-F238E27FC236}">
                <a16:creationId xmlns:a16="http://schemas.microsoft.com/office/drawing/2014/main" id="{DD88B37A-D7E3-084C-BCBD-47DD0A92C90B}"/>
              </a:ext>
            </a:extLst>
          </p:cNvPr>
          <p:cNvSpPr>
            <a:spLocks noGrp="1"/>
          </p:cNvSpPr>
          <p:nvPr>
            <p:ph type="ftr" sz="quarter" idx="11"/>
          </p:nvPr>
        </p:nvSpPr>
        <p:spPr/>
        <p:txBody>
          <a:bodyPr/>
          <a:lstStyle/>
          <a:p>
            <a:r>
              <a:rPr lang="en-US"/>
              <a:t>© Academic Affairs, Student Success, &amp; P-16 Integration </a:t>
            </a:r>
          </a:p>
        </p:txBody>
      </p:sp>
      <p:sp>
        <p:nvSpPr>
          <p:cNvPr id="7" name="Slide Number Placeholder 6">
            <a:extLst>
              <a:ext uri="{FF2B5EF4-FFF2-40B4-BE49-F238E27FC236}">
                <a16:creationId xmlns:a16="http://schemas.microsoft.com/office/drawing/2014/main" id="{C05A8419-99A7-B64E-881E-BE79AB0398D7}"/>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1835978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0465-0C61-DD49-9007-A4A41B1DDA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BA8CC2-9858-D743-A634-5CE7D27CC7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C7018C-7880-6D45-9FEB-75C0C5895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AE4374A-C070-454A-8F16-6CD93FE22659}"/>
              </a:ext>
            </a:extLst>
          </p:cNvPr>
          <p:cNvSpPr>
            <a:spLocks noGrp="1"/>
          </p:cNvSpPr>
          <p:nvPr>
            <p:ph type="dt" sz="half" idx="10"/>
          </p:nvPr>
        </p:nvSpPr>
        <p:spPr/>
        <p:txBody>
          <a:bodyPr/>
          <a:lstStyle/>
          <a:p>
            <a:fld id="{594B2FDD-7006-40C6-929D-971795C62A94}" type="datetime1">
              <a:rPr lang="en-US" smtClean="0"/>
              <a:t>8/18/2019</a:t>
            </a:fld>
            <a:endParaRPr lang="en-US"/>
          </a:p>
        </p:txBody>
      </p:sp>
      <p:sp>
        <p:nvSpPr>
          <p:cNvPr id="6" name="Footer Placeholder 5">
            <a:extLst>
              <a:ext uri="{FF2B5EF4-FFF2-40B4-BE49-F238E27FC236}">
                <a16:creationId xmlns:a16="http://schemas.microsoft.com/office/drawing/2014/main" id="{8BFE65CC-A320-B144-A5A4-9345C89BFDAC}"/>
              </a:ext>
            </a:extLst>
          </p:cNvPr>
          <p:cNvSpPr>
            <a:spLocks noGrp="1"/>
          </p:cNvSpPr>
          <p:nvPr>
            <p:ph type="ftr" sz="quarter" idx="11"/>
          </p:nvPr>
        </p:nvSpPr>
        <p:spPr/>
        <p:txBody>
          <a:bodyPr/>
          <a:lstStyle/>
          <a:p>
            <a:r>
              <a:rPr lang="en-US"/>
              <a:t>© Academic Affairs, Student Success, &amp; P-16 Integration </a:t>
            </a:r>
          </a:p>
        </p:txBody>
      </p:sp>
      <p:sp>
        <p:nvSpPr>
          <p:cNvPr id="7" name="Slide Number Placeholder 6">
            <a:extLst>
              <a:ext uri="{FF2B5EF4-FFF2-40B4-BE49-F238E27FC236}">
                <a16:creationId xmlns:a16="http://schemas.microsoft.com/office/drawing/2014/main" id="{11FAFFD3-58B8-8B44-AD3F-7277FAB31BF6}"/>
              </a:ext>
            </a:extLst>
          </p:cNvPr>
          <p:cNvSpPr>
            <a:spLocks noGrp="1"/>
          </p:cNvSpPr>
          <p:nvPr>
            <p:ph type="sldNum" sz="quarter" idx="12"/>
          </p:nvPr>
        </p:nvSpPr>
        <p:spPr/>
        <p:txBody>
          <a:bodyPr/>
          <a:lstStyle/>
          <a:p>
            <a:fld id="{C23AB42A-C062-3940-BD47-61898115A4D7}" type="slidenum">
              <a:rPr lang="en-US" smtClean="0"/>
              <a:t>‹#›</a:t>
            </a:fld>
            <a:endParaRPr lang="en-US"/>
          </a:p>
        </p:txBody>
      </p:sp>
    </p:spTree>
    <p:extLst>
      <p:ext uri="{BB962C8B-B14F-4D97-AF65-F5344CB8AC3E}">
        <p14:creationId xmlns:p14="http://schemas.microsoft.com/office/powerpoint/2010/main" val="35710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AC4688-2B7F-F74A-B70E-C42E5C271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5E4CE-5340-674A-9DA8-E8210498AE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F0F72-3BCE-D84F-BFFA-67A17B774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CAB94A-4AB6-4F8B-8280-88656DF52852}" type="datetime1">
              <a:rPr lang="en-US" smtClean="0"/>
              <a:t>8/18/2019</a:t>
            </a:fld>
            <a:endParaRPr lang="en-US"/>
          </a:p>
        </p:txBody>
      </p:sp>
      <p:sp>
        <p:nvSpPr>
          <p:cNvPr id="5" name="Footer Placeholder 4">
            <a:extLst>
              <a:ext uri="{FF2B5EF4-FFF2-40B4-BE49-F238E27FC236}">
                <a16:creationId xmlns:a16="http://schemas.microsoft.com/office/drawing/2014/main" id="{D54341CB-CF6B-C64A-9382-673868B6D4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Academic Affairs, Student Success, &amp; P-16 Integration </a:t>
            </a:r>
          </a:p>
        </p:txBody>
      </p:sp>
      <p:sp>
        <p:nvSpPr>
          <p:cNvPr id="6" name="Slide Number Placeholder 5">
            <a:extLst>
              <a:ext uri="{FF2B5EF4-FFF2-40B4-BE49-F238E27FC236}">
                <a16:creationId xmlns:a16="http://schemas.microsoft.com/office/drawing/2014/main" id="{1079EAD6-33C6-6946-A5FC-81254506D7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3AB42A-C062-3940-BD47-61898115A4D7}" type="slidenum">
              <a:rPr lang="en-US" smtClean="0"/>
              <a:t>‹#›</a:t>
            </a:fld>
            <a:endParaRPr lang="en-US"/>
          </a:p>
        </p:txBody>
      </p:sp>
    </p:spTree>
    <p:extLst>
      <p:ext uri="{BB962C8B-B14F-4D97-AF65-F5344CB8AC3E}">
        <p14:creationId xmlns:p14="http://schemas.microsoft.com/office/powerpoint/2010/main" val="25628045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https://www.youtube.com/embed/LrtsHgbU4o0?feature=oembed" TargetMode="Externa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nsse.indiana.edu/html/engagement_indicators.cfm#a6" TargetMode="External"/><Relationship Id="rId3" Type="http://schemas.openxmlformats.org/officeDocument/2006/relationships/hyperlink" Target="http://nsse.indiana.edu/html/engagement_indicators.cfm#a1" TargetMode="External"/><Relationship Id="rId7" Type="http://schemas.openxmlformats.org/officeDocument/2006/relationships/hyperlink" Target="http://nsse.indiana.edu/html/engagement_indicators.cfm#a5" TargetMode="External"/><Relationship Id="rId12" Type="http://schemas.openxmlformats.org/officeDocument/2006/relationships/hyperlink" Target="http://nsse.indiana.edu/html/engagement_indicators.cfm#a10"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nsse.indiana.edu/html/engagement_indicators.cfm#a4" TargetMode="External"/><Relationship Id="rId11" Type="http://schemas.openxmlformats.org/officeDocument/2006/relationships/hyperlink" Target="http://nsse.indiana.edu/html/engagement_indicators.cfm#a9" TargetMode="External"/><Relationship Id="rId5" Type="http://schemas.openxmlformats.org/officeDocument/2006/relationships/hyperlink" Target="http://nsse.indiana.edu/html/engagement_indicators.cfm#a3" TargetMode="External"/><Relationship Id="rId10" Type="http://schemas.openxmlformats.org/officeDocument/2006/relationships/hyperlink" Target="http://nsse.indiana.edu/html/engagement_indicators.cfm#a8" TargetMode="External"/><Relationship Id="rId4" Type="http://schemas.openxmlformats.org/officeDocument/2006/relationships/hyperlink" Target="http://nsse.indiana.edu/html/engagement_indicators.cfm#a2" TargetMode="External"/><Relationship Id="rId9" Type="http://schemas.openxmlformats.org/officeDocument/2006/relationships/hyperlink" Target="http://nsse.indiana.edu/html/engagement_indicators.cfm#a7"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4B9064-8775-684E-84F8-F153E58325CC}"/>
              </a:ext>
            </a:extLst>
          </p:cNvPr>
          <p:cNvSpPr txBox="1"/>
          <p:nvPr/>
        </p:nvSpPr>
        <p:spPr>
          <a:xfrm>
            <a:off x="89287" y="2417422"/>
            <a:ext cx="11455889" cy="2677656"/>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Reframing and Re-envisioning </a:t>
            </a:r>
          </a:p>
          <a:p>
            <a:r>
              <a:rPr lang="en-US" sz="3600" b="1" dirty="0">
                <a:solidFill>
                  <a:schemeClr val="bg1"/>
                </a:solidFill>
                <a:latin typeface="Century Gothic" panose="020B0502020202020204" pitchFamily="34" charset="0"/>
              </a:rPr>
              <a:t>Enrollment and Student Success</a:t>
            </a:r>
          </a:p>
          <a:p>
            <a:endParaRPr lang="en-US" sz="3600" b="1" dirty="0">
              <a:solidFill>
                <a:schemeClr val="bg1"/>
              </a:solidFill>
              <a:latin typeface="Century Gothic" panose="020B0502020202020204" pitchFamily="34" charset="0"/>
            </a:endParaRPr>
          </a:p>
          <a:p>
            <a:endParaRPr lang="en-US" sz="2400" dirty="0">
              <a:solidFill>
                <a:srgbClr val="65666A"/>
              </a:solidFill>
              <a:latin typeface="Century Gothic" panose="020B0502020202020204" pitchFamily="34" charset="0"/>
            </a:endParaRPr>
          </a:p>
          <a:p>
            <a:endParaRPr lang="en-US" dirty="0">
              <a:solidFill>
                <a:srgbClr val="65666A"/>
              </a:solidFill>
              <a:latin typeface="Century Gothic" panose="020B0502020202020204" pitchFamily="34" charset="0"/>
            </a:endParaRPr>
          </a:p>
          <a:p>
            <a:endParaRPr lang="en-US" dirty="0">
              <a:solidFill>
                <a:srgbClr val="65666A"/>
              </a:solidFill>
              <a:latin typeface="Century Gothic" panose="020B0502020202020204" pitchFamily="34" charset="0"/>
            </a:endParaRPr>
          </a:p>
        </p:txBody>
      </p:sp>
      <p:sp>
        <p:nvSpPr>
          <p:cNvPr id="3" name="Rectangle 2">
            <a:extLst>
              <a:ext uri="{FF2B5EF4-FFF2-40B4-BE49-F238E27FC236}">
                <a16:creationId xmlns:a16="http://schemas.microsoft.com/office/drawing/2014/main" id="{A0103D01-FFC0-4B2D-92C9-554444D22464}"/>
              </a:ext>
            </a:extLst>
          </p:cNvPr>
          <p:cNvSpPr/>
          <p:nvPr/>
        </p:nvSpPr>
        <p:spPr>
          <a:xfrm>
            <a:off x="397281" y="6008475"/>
            <a:ext cx="4054315" cy="369332"/>
          </a:xfrm>
          <a:prstGeom prst="rect">
            <a:avLst/>
          </a:prstGeom>
        </p:spPr>
        <p:txBody>
          <a:bodyPr wrap="none">
            <a:spAutoFit/>
          </a:bodyPr>
          <a:lstStyle/>
          <a:p>
            <a:r>
              <a:rPr lang="en-US" dirty="0">
                <a:solidFill>
                  <a:srgbClr val="65666A"/>
                </a:solidFill>
                <a:latin typeface="Century Gothic" panose="020B0502020202020204" pitchFamily="34" charset="0"/>
              </a:rPr>
              <a:t> Patricia Alvarez McHatton, EVPAA</a:t>
            </a:r>
          </a:p>
        </p:txBody>
      </p:sp>
    </p:spTree>
    <p:extLst>
      <p:ext uri="{BB962C8B-B14F-4D97-AF65-F5344CB8AC3E}">
        <p14:creationId xmlns:p14="http://schemas.microsoft.com/office/powerpoint/2010/main" val="1686139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147591" y="6197904"/>
            <a:ext cx="5338665" cy="365125"/>
          </a:xfrm>
        </p:spPr>
        <p:txBody>
          <a:bodyPr/>
          <a:lstStyle/>
          <a:p>
            <a:pPr algn="l"/>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endParaRPr lang="en-US" dirty="0">
              <a:solidFill>
                <a:schemeClr val="bg2">
                  <a:lumMod val="25000"/>
                </a:schemeClr>
              </a:solidFill>
            </a:endParaRPr>
          </a:p>
          <a:p>
            <a:pPr marL="0" indent="0">
              <a:buNone/>
            </a:pPr>
            <a:endParaRPr lang="en-US" dirty="0"/>
          </a:p>
          <a:p>
            <a:pPr marL="0" indent="0">
              <a:buNone/>
            </a:pPr>
            <a:endParaRPr lang="en-US" dirty="0"/>
          </a:p>
          <a:p>
            <a:pPr marL="0" indent="0">
              <a:buNone/>
            </a:pPr>
            <a:endParaRPr lang="en-US" dirty="0"/>
          </a:p>
        </p:txBody>
      </p:sp>
      <p:sp>
        <p:nvSpPr>
          <p:cNvPr id="9" name="TextBox 8">
            <a:extLst>
              <a:ext uri="{FF2B5EF4-FFF2-40B4-BE49-F238E27FC236}">
                <a16:creationId xmlns:a16="http://schemas.microsoft.com/office/drawing/2014/main" id="{6E13AEAE-112B-4065-B451-5F65EB7F22F5}"/>
              </a:ext>
            </a:extLst>
          </p:cNvPr>
          <p:cNvSpPr txBox="1"/>
          <p:nvPr/>
        </p:nvSpPr>
        <p:spPr>
          <a:xfrm>
            <a:off x="9533106" y="5473199"/>
            <a:ext cx="2438850" cy="261610"/>
          </a:xfrm>
          <a:prstGeom prst="rect">
            <a:avLst/>
          </a:prstGeom>
          <a:noFill/>
        </p:spPr>
        <p:txBody>
          <a:bodyPr wrap="square" rtlCol="0">
            <a:spAutoFit/>
          </a:bodyPr>
          <a:lstStyle/>
          <a:p>
            <a:r>
              <a:rPr lang="en-US" sz="1100" dirty="0">
                <a:solidFill>
                  <a:schemeClr val="bg2">
                    <a:lumMod val="50000"/>
                  </a:schemeClr>
                </a:solidFill>
              </a:rPr>
              <a:t>Bill &amp; Melinda Gates Foundation, 2019</a:t>
            </a:r>
          </a:p>
        </p:txBody>
      </p:sp>
      <p:pic>
        <p:nvPicPr>
          <p:cNvPr id="2" name="Picture 1">
            <a:extLst>
              <a:ext uri="{FF2B5EF4-FFF2-40B4-BE49-F238E27FC236}">
                <a16:creationId xmlns:a16="http://schemas.microsoft.com/office/drawing/2014/main" id="{9EBAD082-F276-43FD-BA24-59B0FA76EA47}"/>
              </a:ext>
            </a:extLst>
          </p:cNvPr>
          <p:cNvPicPr>
            <a:picLocks noChangeAspect="1"/>
          </p:cNvPicPr>
          <p:nvPr/>
        </p:nvPicPr>
        <p:blipFill>
          <a:blip r:embed="rId4"/>
          <a:stretch>
            <a:fillRect/>
          </a:stretch>
        </p:blipFill>
        <p:spPr>
          <a:xfrm>
            <a:off x="2596053" y="35736"/>
            <a:ext cx="6524625" cy="5991225"/>
          </a:xfrm>
          <a:prstGeom prst="rect">
            <a:avLst/>
          </a:prstGeom>
        </p:spPr>
      </p:pic>
    </p:spTree>
    <p:extLst>
      <p:ext uri="{BB962C8B-B14F-4D97-AF65-F5344CB8AC3E}">
        <p14:creationId xmlns:p14="http://schemas.microsoft.com/office/powerpoint/2010/main" val="2999911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Growing Financial Need</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dirty="0">
                <a:solidFill>
                  <a:schemeClr val="bg2">
                    <a:lumMod val="50000"/>
                  </a:schemeClr>
                </a:solidFill>
              </a:rPr>
              <a:t>Number of states where students from low-income backgrounds ($20,000-$40,000) exceed 50% of the total student population</a:t>
            </a:r>
          </a:p>
          <a:p>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lvl="1"/>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
        <p:nvSpPr>
          <p:cNvPr id="3" name="TextBox 2">
            <a:extLst>
              <a:ext uri="{FF2B5EF4-FFF2-40B4-BE49-F238E27FC236}">
                <a16:creationId xmlns:a16="http://schemas.microsoft.com/office/drawing/2014/main" id="{21C0B797-02AA-45D1-976E-3E800FD8D0E7}"/>
              </a:ext>
            </a:extLst>
          </p:cNvPr>
          <p:cNvSpPr txBox="1"/>
          <p:nvPr/>
        </p:nvSpPr>
        <p:spPr>
          <a:xfrm>
            <a:off x="9170099" y="5593710"/>
            <a:ext cx="1958788" cy="276999"/>
          </a:xfrm>
          <a:prstGeom prst="rect">
            <a:avLst/>
          </a:prstGeom>
          <a:noFill/>
        </p:spPr>
        <p:txBody>
          <a:bodyPr wrap="square" rtlCol="0">
            <a:spAutoFit/>
          </a:bodyPr>
          <a:lstStyle/>
          <a:p>
            <a:r>
              <a:rPr lang="en-US" sz="1200" dirty="0" err="1">
                <a:solidFill>
                  <a:schemeClr val="bg2">
                    <a:lumMod val="50000"/>
                  </a:schemeClr>
                </a:solidFill>
              </a:rPr>
              <a:t>Selingo</a:t>
            </a:r>
            <a:r>
              <a:rPr lang="en-US" sz="1200" dirty="0">
                <a:solidFill>
                  <a:schemeClr val="bg2">
                    <a:lumMod val="50000"/>
                  </a:schemeClr>
                </a:solidFill>
              </a:rPr>
              <a:t>, 2017</a:t>
            </a:r>
          </a:p>
        </p:txBody>
      </p:sp>
      <p:graphicFrame>
        <p:nvGraphicFramePr>
          <p:cNvPr id="4" name="Diagram 3">
            <a:extLst>
              <a:ext uri="{FF2B5EF4-FFF2-40B4-BE49-F238E27FC236}">
                <a16:creationId xmlns:a16="http://schemas.microsoft.com/office/drawing/2014/main" id="{616EDE11-A8DA-4A52-922C-A5E0F74FB6F4}"/>
              </a:ext>
            </a:extLst>
          </p:cNvPr>
          <p:cNvGraphicFramePr/>
          <p:nvPr>
            <p:extLst>
              <p:ext uri="{D42A27DB-BD31-4B8C-83A1-F6EECF244321}">
                <p14:modId xmlns:p14="http://schemas.microsoft.com/office/powerpoint/2010/main" val="394943008"/>
              </p:ext>
            </p:extLst>
          </p:nvPr>
        </p:nvGraphicFramePr>
        <p:xfrm>
          <a:off x="2283927" y="3215614"/>
          <a:ext cx="6580155" cy="23780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7086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274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524256" y="4767072"/>
            <a:ext cx="6594189" cy="1625210"/>
          </a:xfrm>
        </p:spPr>
        <p:txBody>
          <a:bodyPr>
            <a:normAutofit/>
          </a:bodyPr>
          <a:lstStyle/>
          <a:p>
            <a:pPr algn="r"/>
            <a:r>
              <a:rPr lang="en-US" cap="all" dirty="0">
                <a:solidFill>
                  <a:srgbClr val="FFFFFF"/>
                </a:solidFill>
                <a:latin typeface="Century Gothic" panose="020B0502020202020204" pitchFamily="34" charset="0"/>
              </a:rPr>
              <a:t>Archer’s dilemma</a:t>
            </a:r>
            <a:br>
              <a:rPr lang="en-US" cap="all" dirty="0">
                <a:solidFill>
                  <a:srgbClr val="FFFFFF"/>
                </a:solidFill>
                <a:latin typeface="Century Gothic" panose="020B0502020202020204" pitchFamily="34" charset="0"/>
              </a:rPr>
            </a:br>
            <a:r>
              <a:rPr lang="en-US" sz="1200" cap="all" dirty="0">
                <a:solidFill>
                  <a:srgbClr val="FFFFFF"/>
                </a:solidFill>
                <a:latin typeface="Century Gothic" panose="020B0502020202020204" pitchFamily="34" charset="0"/>
              </a:rPr>
              <a:t>(Ruben, 2018)</a:t>
            </a:r>
            <a:endParaRPr lang="en-US" cap="all" dirty="0">
              <a:solidFill>
                <a:srgbClr val="FFFFFF"/>
              </a:solidFill>
              <a:latin typeface="Century Gothic" panose="020B0502020202020204" pitchFamily="34" charset="0"/>
            </a:endParaRPr>
          </a:p>
        </p:txBody>
      </p:sp>
      <p:pic>
        <p:nvPicPr>
          <p:cNvPr id="3" name="Picture 2">
            <a:extLst>
              <a:ext uri="{FF2B5EF4-FFF2-40B4-BE49-F238E27FC236}">
                <a16:creationId xmlns:a16="http://schemas.microsoft.com/office/drawing/2014/main" id="{94E932DB-7761-4144-BEF9-B56AC4DAAEB0}"/>
              </a:ext>
            </a:extLst>
          </p:cNvPr>
          <p:cNvPicPr>
            <a:picLocks noChangeAspect="1"/>
          </p:cNvPicPr>
          <p:nvPr/>
        </p:nvPicPr>
        <p:blipFill rotWithShape="1">
          <a:blip r:embed="rId3"/>
          <a:srcRect l="1857" r="1913" b="2"/>
          <a:stretch/>
        </p:blipFill>
        <p:spPr>
          <a:xfrm>
            <a:off x="327547" y="321733"/>
            <a:ext cx="7058306" cy="4107392"/>
          </a:xfrm>
          <a:prstGeom prst="rect">
            <a:avLst/>
          </a:prstGeom>
        </p:spPr>
      </p:pic>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524256" y="6535157"/>
            <a:ext cx="6594189" cy="274320"/>
          </a:xfrm>
        </p:spPr>
        <p:txBody>
          <a:bodyPr>
            <a:normAutofit/>
          </a:bodyPr>
          <a:lstStyle/>
          <a:p>
            <a:pPr algn="r">
              <a:spcAft>
                <a:spcPts val="600"/>
              </a:spcAft>
            </a:pPr>
            <a:r>
              <a:rPr lang="en-US" dirty="0">
                <a:solidFill>
                  <a:prstClr val="black">
                    <a:tint val="75000"/>
                  </a:prstClr>
                </a:solidFill>
              </a:rPr>
              <a:t>© Academic Affairs, Student Success, &amp; P-16 Integration </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029319" y="917725"/>
            <a:ext cx="3424739" cy="4852362"/>
          </a:xfrm>
        </p:spPr>
        <p:txBody>
          <a:bodyPr anchor="ctr">
            <a:normAutofit/>
          </a:bodyPr>
          <a:lstStyle/>
          <a:p>
            <a:pPr marL="0" indent="0">
              <a:buNone/>
            </a:pPr>
            <a:endParaRPr lang="en-US" sz="4800" dirty="0">
              <a:solidFill>
                <a:srgbClr val="FFFFFF"/>
              </a:solidFill>
            </a:endParaRPr>
          </a:p>
          <a:p>
            <a:pPr marL="0" indent="0">
              <a:buNone/>
            </a:pPr>
            <a:endParaRPr lang="en-US" sz="4800" dirty="0">
              <a:solidFill>
                <a:srgbClr val="FFFFFF"/>
              </a:solidFill>
            </a:endParaRPr>
          </a:p>
          <a:p>
            <a:pPr marL="0" indent="0" algn="ctr">
              <a:buNone/>
            </a:pPr>
            <a:r>
              <a:rPr lang="en-US" sz="4800" dirty="0">
                <a:solidFill>
                  <a:srgbClr val="FFFFFF"/>
                </a:solidFill>
              </a:rPr>
              <a:t>Ambiguous Future </a:t>
            </a:r>
          </a:p>
          <a:p>
            <a:pPr marL="0" indent="0">
              <a:buNone/>
            </a:pPr>
            <a:endParaRPr lang="en-US" sz="2000" dirty="0">
              <a:solidFill>
                <a:srgbClr val="FFFFFF"/>
              </a:solidFill>
            </a:endParaRPr>
          </a:p>
          <a:p>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p:txBody>
      </p:sp>
    </p:spTree>
    <p:extLst>
      <p:ext uri="{BB962C8B-B14F-4D97-AF65-F5344CB8AC3E}">
        <p14:creationId xmlns:p14="http://schemas.microsoft.com/office/powerpoint/2010/main" val="985843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3200" cap="all" dirty="0">
                <a:solidFill>
                  <a:srgbClr val="FF6129"/>
                </a:solidFill>
                <a:latin typeface="Century Gothic" panose="020B0502020202020204" pitchFamily="34" charset="0"/>
              </a:rPr>
              <a:t>Impact of Technology and ai on future jobs</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4"/>
            <a:ext cx="10155540" cy="4044683"/>
          </a:xfrm>
        </p:spPr>
        <p:txBody>
          <a:bodyPr>
            <a:normAutofit fontScale="92500" lnSpcReduction="10000"/>
          </a:bodyPr>
          <a:lstStyle/>
          <a:p>
            <a:pPr>
              <a:lnSpc>
                <a:spcPct val="120000"/>
              </a:lnSpc>
            </a:pPr>
            <a:r>
              <a:rPr lang="en-US" dirty="0">
                <a:solidFill>
                  <a:schemeClr val="bg2">
                    <a:lumMod val="50000"/>
                  </a:schemeClr>
                </a:solidFill>
              </a:rPr>
              <a:t>New technology beginning to “displace cognitive capability or even intellectual capability”</a:t>
            </a:r>
          </a:p>
          <a:p>
            <a:pPr>
              <a:lnSpc>
                <a:spcPct val="120000"/>
              </a:lnSpc>
            </a:pPr>
            <a:r>
              <a:rPr lang="en-US" dirty="0">
                <a:solidFill>
                  <a:schemeClr val="bg2">
                    <a:lumMod val="50000"/>
                  </a:schemeClr>
                </a:solidFill>
              </a:rPr>
              <a:t>“You want to stay away from [repetitive] things and instead, you want to do things that are more creative, things that maybe involve lots of sophisticated interaction and relationship building with other people because these are things that machines right now are not good at.”</a:t>
            </a:r>
          </a:p>
          <a:p>
            <a:pPr marL="457200" lvl="1" indent="0">
              <a:buNone/>
            </a:pPr>
            <a:endParaRPr lang="en-US" dirty="0">
              <a:solidFill>
                <a:schemeClr val="bg2">
                  <a:lumMod val="50000"/>
                </a:schemeClr>
              </a:solidFill>
            </a:endParaRPr>
          </a:p>
          <a:p>
            <a:pPr marL="457200" lvl="1" indent="0">
              <a:buNone/>
            </a:pPr>
            <a:r>
              <a:rPr lang="en-US" dirty="0">
                <a:solidFill>
                  <a:schemeClr val="bg2">
                    <a:lumMod val="50000"/>
                  </a:schemeClr>
                </a:solidFill>
              </a:rPr>
              <a:t>Martin Ford</a:t>
            </a:r>
          </a:p>
          <a:p>
            <a:pPr marL="457200" lvl="1" indent="0">
              <a:buNone/>
            </a:pPr>
            <a:r>
              <a:rPr lang="en-US" i="1" dirty="0">
                <a:solidFill>
                  <a:schemeClr val="bg2">
                    <a:lumMod val="50000"/>
                  </a:schemeClr>
                </a:solidFill>
              </a:rPr>
              <a:t>Rise of the Robots: Technology and the Threat of a Jobless Future</a:t>
            </a:r>
          </a:p>
          <a:p>
            <a:pPr marL="0"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
        <p:nvSpPr>
          <p:cNvPr id="3" name="TextBox 2">
            <a:extLst>
              <a:ext uri="{FF2B5EF4-FFF2-40B4-BE49-F238E27FC236}">
                <a16:creationId xmlns:a16="http://schemas.microsoft.com/office/drawing/2014/main" id="{21C0B797-02AA-45D1-976E-3E800FD8D0E7}"/>
              </a:ext>
            </a:extLst>
          </p:cNvPr>
          <p:cNvSpPr txBox="1"/>
          <p:nvPr/>
        </p:nvSpPr>
        <p:spPr>
          <a:xfrm>
            <a:off x="9796141" y="5232042"/>
            <a:ext cx="1958788" cy="276999"/>
          </a:xfrm>
          <a:prstGeom prst="rect">
            <a:avLst/>
          </a:prstGeom>
          <a:noFill/>
        </p:spPr>
        <p:txBody>
          <a:bodyPr wrap="square" rtlCol="0">
            <a:spAutoFit/>
          </a:bodyPr>
          <a:lstStyle/>
          <a:p>
            <a:r>
              <a:rPr lang="en-US" sz="1200" dirty="0">
                <a:solidFill>
                  <a:schemeClr val="bg2">
                    <a:lumMod val="50000"/>
                  </a:schemeClr>
                </a:solidFill>
              </a:rPr>
              <a:t>Burkhardt, 2019</a:t>
            </a:r>
          </a:p>
        </p:txBody>
      </p:sp>
    </p:spTree>
    <p:extLst>
      <p:ext uri="{BB962C8B-B14F-4D97-AF65-F5344CB8AC3E}">
        <p14:creationId xmlns:p14="http://schemas.microsoft.com/office/powerpoint/2010/main" val="1499356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3200" cap="all" dirty="0">
                <a:solidFill>
                  <a:srgbClr val="FF6129"/>
                </a:solidFill>
                <a:latin typeface="Century Gothic" panose="020B0502020202020204" pitchFamily="34" charset="0"/>
              </a:rPr>
              <a:t>Impact of Technology and ai on future jobs</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199" y="1825624"/>
            <a:ext cx="10253263" cy="4044683"/>
          </a:xfrm>
        </p:spPr>
        <p:txBody>
          <a:bodyPr>
            <a:normAutofit/>
          </a:bodyPr>
          <a:lstStyle/>
          <a:p>
            <a:pPr>
              <a:lnSpc>
                <a:spcPct val="120000"/>
              </a:lnSpc>
            </a:pPr>
            <a:r>
              <a:rPr lang="en-US" dirty="0">
                <a:solidFill>
                  <a:schemeClr val="bg2">
                    <a:lumMod val="50000"/>
                  </a:schemeClr>
                </a:solidFill>
              </a:rPr>
              <a:t>Others have a more positive outlook:</a:t>
            </a:r>
          </a:p>
          <a:p>
            <a:pPr lvl="1">
              <a:lnSpc>
                <a:spcPct val="120000"/>
              </a:lnSpc>
            </a:pPr>
            <a:r>
              <a:rPr lang="en-US" dirty="0">
                <a:solidFill>
                  <a:schemeClr val="bg2">
                    <a:lumMod val="50000"/>
                  </a:schemeClr>
                </a:solidFill>
              </a:rPr>
              <a:t>New applications of AI combined with human collaboration could boost employment worldwide as much as 10 percent by 2020 </a:t>
            </a:r>
            <a:r>
              <a:rPr lang="en-US" sz="1200" dirty="0">
                <a:solidFill>
                  <a:schemeClr val="bg2">
                    <a:lumMod val="50000"/>
                  </a:schemeClr>
                </a:solidFill>
              </a:rPr>
              <a:t>(Reese, 2019). </a:t>
            </a:r>
          </a:p>
          <a:p>
            <a:pPr>
              <a:lnSpc>
                <a:spcPct val="120000"/>
              </a:lnSpc>
            </a:pPr>
            <a:r>
              <a:rPr lang="en-US" dirty="0">
                <a:solidFill>
                  <a:schemeClr val="bg2">
                    <a:lumMod val="50000"/>
                  </a:schemeClr>
                </a:solidFill>
              </a:rPr>
              <a:t>Regardless:</a:t>
            </a:r>
          </a:p>
          <a:p>
            <a:pPr lvl="1">
              <a:lnSpc>
                <a:spcPct val="120000"/>
              </a:lnSpc>
            </a:pPr>
            <a:r>
              <a:rPr lang="en-US" dirty="0">
                <a:solidFill>
                  <a:schemeClr val="bg2">
                    <a:lumMod val="50000"/>
                  </a:schemeClr>
                </a:solidFill>
              </a:rPr>
              <a:t>“… the most important skill anyone can learn for this future that we’re facing is how to keep learning, how to adapt and how to throughout your life continue to learn and to do that very effectively and how to really enjoy that; to love learning” </a:t>
            </a:r>
            <a:r>
              <a:rPr lang="en-US" sz="1200" dirty="0">
                <a:solidFill>
                  <a:schemeClr val="bg2">
                    <a:lumMod val="50000"/>
                  </a:schemeClr>
                </a:solidFill>
              </a:rPr>
              <a:t>(Ford,  2019</a:t>
            </a:r>
            <a:r>
              <a:rPr lang="en-US" sz="800" dirty="0">
                <a:solidFill>
                  <a:schemeClr val="bg2">
                    <a:lumMod val="50000"/>
                  </a:schemeClr>
                </a:solidFill>
              </a:rPr>
              <a:t>) </a:t>
            </a:r>
            <a:endParaRPr lang="en-US" dirty="0">
              <a:solidFill>
                <a:schemeClr val="bg2">
                  <a:lumMod val="50000"/>
                </a:schemeClr>
              </a:solidFill>
            </a:endParaRP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Tree>
    <p:extLst>
      <p:ext uri="{BB962C8B-B14F-4D97-AF65-F5344CB8AC3E}">
        <p14:creationId xmlns:p14="http://schemas.microsoft.com/office/powerpoint/2010/main" val="2858820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Postsecondary graduation rates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pPr>
              <a:spcBef>
                <a:spcPts val="600"/>
              </a:spcBef>
              <a:spcAft>
                <a:spcPts val="600"/>
              </a:spcAft>
            </a:pPr>
            <a:r>
              <a:rPr lang="en-US" dirty="0">
                <a:solidFill>
                  <a:schemeClr val="bg2">
                    <a:lumMod val="50000"/>
                  </a:schemeClr>
                </a:solidFill>
              </a:rPr>
              <a:t>Completion Rate Improving Slightly</a:t>
            </a:r>
          </a:p>
          <a:p>
            <a:pPr>
              <a:spcBef>
                <a:spcPts val="600"/>
              </a:spcBef>
              <a:spcAft>
                <a:spcPts val="600"/>
              </a:spcAft>
            </a:pPr>
            <a:r>
              <a:rPr lang="en-US" dirty="0">
                <a:solidFill>
                  <a:schemeClr val="bg2">
                    <a:lumMod val="50000"/>
                  </a:schemeClr>
                </a:solidFill>
              </a:rPr>
              <a:t>Gains for Black and Hispanic Students</a:t>
            </a:r>
          </a:p>
          <a:p>
            <a:pPr lvl="1">
              <a:spcBef>
                <a:spcPts val="600"/>
              </a:spcBef>
              <a:spcAft>
                <a:spcPts val="600"/>
              </a:spcAft>
            </a:pPr>
            <a:r>
              <a:rPr lang="en-US" dirty="0">
                <a:solidFill>
                  <a:schemeClr val="bg2">
                    <a:lumMod val="50000"/>
                  </a:schemeClr>
                </a:solidFill>
              </a:rPr>
              <a:t>Completion gap remains </a:t>
            </a:r>
          </a:p>
          <a:p>
            <a:pPr>
              <a:lnSpc>
                <a:spcPct val="100000"/>
              </a:lnSpc>
              <a:spcBef>
                <a:spcPts val="600"/>
              </a:spcBef>
              <a:spcAft>
                <a:spcPts val="600"/>
              </a:spcAft>
            </a:pPr>
            <a:r>
              <a:rPr lang="en-US" dirty="0">
                <a:solidFill>
                  <a:schemeClr val="bg2">
                    <a:lumMod val="50000"/>
                  </a:schemeClr>
                </a:solidFill>
              </a:rPr>
              <a:t>Increases in Completion Rates for Students who Started at 2-Year Public Institutions </a:t>
            </a:r>
          </a:p>
          <a:p>
            <a:endParaRPr lang="en-US" dirty="0">
              <a:solidFill>
                <a:schemeClr val="bg2">
                  <a:lumMod val="50000"/>
                </a:schemeClr>
              </a:solidFill>
            </a:endParaRPr>
          </a:p>
          <a:p>
            <a:pPr marL="0" indent="0">
              <a:buNone/>
            </a:pPr>
            <a:endParaRPr lang="en-US" dirty="0">
              <a:solidFill>
                <a:schemeClr val="bg2">
                  <a:lumMod val="50000"/>
                </a:schemeClr>
              </a:solidFill>
            </a:endParaRPr>
          </a:p>
          <a:p>
            <a:pPr lvl="1"/>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Tree>
    <p:extLst>
      <p:ext uri="{BB962C8B-B14F-4D97-AF65-F5344CB8AC3E}">
        <p14:creationId xmlns:p14="http://schemas.microsoft.com/office/powerpoint/2010/main" val="2115330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Postsecondary graduation rates</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dirty="0">
                <a:solidFill>
                  <a:schemeClr val="bg2">
                    <a:lumMod val="50000"/>
                  </a:schemeClr>
                </a:solidFill>
              </a:rPr>
              <a:t>Per National Center for Education Statistics </a:t>
            </a:r>
            <a:r>
              <a:rPr lang="en-US" sz="1200" dirty="0">
                <a:solidFill>
                  <a:schemeClr val="bg2">
                    <a:lumMod val="50000"/>
                  </a:schemeClr>
                </a:solidFill>
              </a:rPr>
              <a:t>(2019)</a:t>
            </a:r>
            <a:endParaRPr lang="en-US" dirty="0">
              <a:solidFill>
                <a:schemeClr val="bg2">
                  <a:lumMod val="50000"/>
                </a:schemeClr>
              </a:solidFill>
            </a:endParaRPr>
          </a:p>
          <a:p>
            <a:pPr lvl="1"/>
            <a:r>
              <a:rPr lang="en-US" dirty="0">
                <a:solidFill>
                  <a:schemeClr val="bg2">
                    <a:lumMod val="50000"/>
                  </a:schemeClr>
                </a:solidFill>
              </a:rPr>
              <a:t>4-year: 41%</a:t>
            </a:r>
          </a:p>
          <a:p>
            <a:pPr lvl="1"/>
            <a:r>
              <a:rPr lang="en-US" dirty="0">
                <a:solidFill>
                  <a:schemeClr val="bg2">
                    <a:lumMod val="50000"/>
                  </a:schemeClr>
                </a:solidFill>
              </a:rPr>
              <a:t>5-year: 56%</a:t>
            </a:r>
          </a:p>
          <a:p>
            <a:pPr lvl="1"/>
            <a:r>
              <a:rPr lang="en-US" dirty="0">
                <a:solidFill>
                  <a:schemeClr val="bg2">
                    <a:lumMod val="50000"/>
                  </a:schemeClr>
                </a:solidFill>
              </a:rPr>
              <a:t>6-year: 60%</a:t>
            </a: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Tree>
    <p:extLst>
      <p:ext uri="{BB962C8B-B14F-4D97-AF65-F5344CB8AC3E}">
        <p14:creationId xmlns:p14="http://schemas.microsoft.com/office/powerpoint/2010/main" val="1763960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3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31DADBD4-4A16-46F8-A313-4B8931987268}"/>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a:solidFill>
                  <a:srgbClr val="FFFFFF"/>
                </a:solidFill>
              </a:rPr>
              <a:t>~40% of Students Don’t Graduate</a:t>
            </a:r>
          </a:p>
        </p:txBody>
      </p:sp>
      <p:sp>
        <p:nvSpPr>
          <p:cNvPr id="17"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3608ACDD-E69C-4189-82B3-B6456C4BC2F9}"/>
              </a:ext>
            </a:extLst>
          </p:cNvPr>
          <p:cNvPicPr>
            <a:picLocks noChangeAspect="1"/>
          </p:cNvPicPr>
          <p:nvPr/>
        </p:nvPicPr>
        <p:blipFill rotWithShape="1">
          <a:blip r:embed="rId2"/>
          <a:srcRect r="3911"/>
          <a:stretch/>
        </p:blipFill>
        <p:spPr>
          <a:xfrm>
            <a:off x="976251" y="942538"/>
            <a:ext cx="7163222" cy="4808332"/>
          </a:xfrm>
          <a:prstGeom prst="rect">
            <a:avLst/>
          </a:prstGeom>
          <a:effectLst/>
        </p:spPr>
      </p:pic>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93354" y="6350825"/>
            <a:ext cx="4114800" cy="365125"/>
          </a:xfrm>
        </p:spPr>
        <p:txBody>
          <a:bodyPr vert="horz" lIns="91440" tIns="45720" rIns="91440" bIns="45720" rtlCol="0" anchor="ctr">
            <a:normAutofit/>
          </a:bodyPr>
          <a:lstStyle/>
          <a:p>
            <a:pPr defTabSz="457200">
              <a:spcAft>
                <a:spcPts val="600"/>
              </a:spcAft>
            </a:pPr>
            <a:r>
              <a:rPr lang="en-US" kern="1200" dirty="0">
                <a:solidFill>
                  <a:srgbClr val="FFFFFF"/>
                </a:solidFill>
                <a:latin typeface="+mn-lt"/>
                <a:ea typeface="+mn-ea"/>
                <a:cs typeface="+mn-cs"/>
              </a:rPr>
              <a:t>© Academic Affairs, Student Success, &amp; P-16 Integration </a:t>
            </a:r>
          </a:p>
        </p:txBody>
      </p:sp>
    </p:spTree>
    <p:extLst>
      <p:ext uri="{BB962C8B-B14F-4D97-AF65-F5344CB8AC3E}">
        <p14:creationId xmlns:p14="http://schemas.microsoft.com/office/powerpoint/2010/main" val="1205154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E46BDC-62FA-408D-BDC5-A0019D70238B}"/>
              </a:ext>
            </a:extLst>
          </p:cNvPr>
          <p:cNvPicPr>
            <a:picLocks noChangeAspect="1"/>
          </p:cNvPicPr>
          <p:nvPr/>
        </p:nvPicPr>
        <p:blipFill rotWithShape="1">
          <a:blip r:embed="rId3">
            <a:alphaModFix/>
          </a:blip>
          <a:srcRect l="6237" r="15047"/>
          <a:stretch/>
        </p:blipFill>
        <p:spPr>
          <a:xfrm>
            <a:off x="461052" y="644577"/>
            <a:ext cx="3812051" cy="3632116"/>
          </a:xfrm>
          <a:prstGeom prst="rect">
            <a:avLst/>
          </a:prstGeom>
          <a:effectLst/>
        </p:spPr>
      </p:pic>
      <p:pic>
        <p:nvPicPr>
          <p:cNvPr id="10" name="Picture 9">
            <a:extLst>
              <a:ext uri="{FF2B5EF4-FFF2-40B4-BE49-F238E27FC236}">
                <a16:creationId xmlns:a16="http://schemas.microsoft.com/office/drawing/2014/main" id="{08A161A0-4852-42DD-ADC9-5C8538663E70}"/>
              </a:ext>
            </a:extLst>
          </p:cNvPr>
          <p:cNvPicPr>
            <a:picLocks noChangeAspect="1"/>
          </p:cNvPicPr>
          <p:nvPr/>
        </p:nvPicPr>
        <p:blipFill rotWithShape="1">
          <a:blip r:embed="rId4">
            <a:alphaModFix/>
          </a:blip>
          <a:srcRect l="16760" r="15216" b="-1"/>
          <a:stretch/>
        </p:blipFill>
        <p:spPr>
          <a:xfrm>
            <a:off x="4273103" y="642443"/>
            <a:ext cx="3729332" cy="3632116"/>
          </a:xfrm>
          <a:prstGeom prst="rect">
            <a:avLst/>
          </a:prstGeom>
          <a:effectLst/>
        </p:spPr>
      </p:pic>
      <p:pic>
        <p:nvPicPr>
          <p:cNvPr id="11" name="Picture 10">
            <a:extLst>
              <a:ext uri="{FF2B5EF4-FFF2-40B4-BE49-F238E27FC236}">
                <a16:creationId xmlns:a16="http://schemas.microsoft.com/office/drawing/2014/main" id="{2132B174-5927-4EB9-B08D-123296402FCF}"/>
              </a:ext>
            </a:extLst>
          </p:cNvPr>
          <p:cNvPicPr>
            <a:picLocks noChangeAspect="1"/>
          </p:cNvPicPr>
          <p:nvPr/>
        </p:nvPicPr>
        <p:blipFill rotWithShape="1">
          <a:blip r:embed="rId5">
            <a:alphaModFix/>
          </a:blip>
          <a:srcRect r="23944"/>
          <a:stretch/>
        </p:blipFill>
        <p:spPr>
          <a:xfrm>
            <a:off x="8002435" y="644603"/>
            <a:ext cx="3683258" cy="3632116"/>
          </a:xfrm>
          <a:prstGeom prst="rect">
            <a:avLst/>
          </a:prstGeom>
          <a:effectLst/>
        </p:spPr>
      </p:pic>
      <p:pic>
        <p:nvPicPr>
          <p:cNvPr id="15" name="Picture 15">
            <a:extLst>
              <a:ext uri="{FF2B5EF4-FFF2-40B4-BE49-F238E27FC236}">
                <a16:creationId xmlns:a16="http://schemas.microsoft.com/office/drawing/2014/main" id="{7CD66E0B-B0AC-4E17-AF81-43DC7FAAB4B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1179918" y="5096133"/>
            <a:ext cx="8664146" cy="938133"/>
          </a:xfrm>
        </p:spPr>
        <p:txBody>
          <a:bodyPr vert="horz" lIns="91440" tIns="45720" rIns="91440" bIns="45720" rtlCol="0" anchor="b">
            <a:normAutofit/>
          </a:bodyPr>
          <a:lstStyle/>
          <a:p>
            <a:pPr algn="ctr"/>
            <a:r>
              <a:rPr lang="en-US" sz="4800" kern="1200" cap="all" dirty="0">
                <a:solidFill>
                  <a:srgbClr val="000000"/>
                </a:solidFill>
                <a:latin typeface="+mj-lt"/>
                <a:ea typeface="+mj-ea"/>
                <a:cs typeface="+mj-cs"/>
              </a:rPr>
              <a:t>Student characteristics</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805661" y="6223702"/>
            <a:ext cx="6584750" cy="314067"/>
          </a:xfrm>
        </p:spPr>
        <p:txBody>
          <a:bodyPr vert="horz" lIns="91440" tIns="45720" rIns="91440" bIns="45720" rtlCol="0" anchor="ctr">
            <a:normAutofit/>
          </a:bodyPr>
          <a:lstStyle/>
          <a:p>
            <a:pPr algn="l">
              <a:spcAft>
                <a:spcPts val="600"/>
              </a:spcAft>
            </a:pPr>
            <a:r>
              <a:rPr lang="en-US" sz="1100" kern="1200">
                <a:solidFill>
                  <a:srgbClr val="898989"/>
                </a:solidFill>
                <a:latin typeface="+mn-lt"/>
                <a:ea typeface="+mn-ea"/>
                <a:cs typeface="+mn-cs"/>
              </a:rPr>
              <a:t>© Academic Affairs, Student Success, &amp; P-16 Integration </a:t>
            </a:r>
          </a:p>
        </p:txBody>
      </p:sp>
    </p:spTree>
    <p:extLst>
      <p:ext uri="{BB962C8B-B14F-4D97-AF65-F5344CB8AC3E}">
        <p14:creationId xmlns:p14="http://schemas.microsoft.com/office/powerpoint/2010/main" val="40309666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student Characteristics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147591" y="6197904"/>
            <a:ext cx="5338665" cy="365125"/>
          </a:xfrm>
        </p:spPr>
        <p:txBody>
          <a:bodyPr/>
          <a:lstStyle/>
          <a:p>
            <a:pPr algn="l"/>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endParaRPr lang="en-US" dirty="0">
              <a:solidFill>
                <a:schemeClr val="bg2">
                  <a:lumMod val="25000"/>
                </a:schemeClr>
              </a:solidFill>
            </a:endParaRPr>
          </a:p>
          <a:p>
            <a:pPr marL="0" indent="0">
              <a:buNone/>
            </a:pPr>
            <a:endParaRPr lang="en-US" dirty="0"/>
          </a:p>
          <a:p>
            <a:pPr marL="0" indent="0">
              <a:buNone/>
            </a:pPr>
            <a:endParaRPr lang="en-US" dirty="0"/>
          </a:p>
          <a:p>
            <a:pPr marL="0" indent="0">
              <a:buNone/>
            </a:pPr>
            <a:endParaRPr lang="en-US" dirty="0"/>
          </a:p>
        </p:txBody>
      </p:sp>
      <p:pic>
        <p:nvPicPr>
          <p:cNvPr id="6" name="Online Media 3" title="MTS Internet Baby - Born for the internet">
            <a:hlinkClick r:id="" action="ppaction://media"/>
            <a:extLst>
              <a:ext uri="{FF2B5EF4-FFF2-40B4-BE49-F238E27FC236}">
                <a16:creationId xmlns:a16="http://schemas.microsoft.com/office/drawing/2014/main" id="{C387F5A9-FC9F-4940-9101-B961CA85344F}"/>
              </a:ext>
            </a:extLst>
          </p:cNvPr>
          <p:cNvPicPr>
            <a:picLocks noRot="1" noChangeAspect="1"/>
          </p:cNvPicPr>
          <p:nvPr>
            <a:videoFile r:link="rId1"/>
          </p:nvPr>
        </p:nvPicPr>
        <p:blipFill>
          <a:blip r:embed="rId4"/>
          <a:stretch>
            <a:fillRect/>
          </a:stretch>
        </p:blipFill>
        <p:spPr>
          <a:xfrm>
            <a:off x="2651295" y="1825625"/>
            <a:ext cx="6415287" cy="3608599"/>
          </a:xfrm>
          <a:prstGeom prst="rect">
            <a:avLst/>
          </a:prstGeom>
        </p:spPr>
      </p:pic>
    </p:spTree>
    <p:extLst>
      <p:ext uri="{BB962C8B-B14F-4D97-AF65-F5344CB8AC3E}">
        <p14:creationId xmlns:p14="http://schemas.microsoft.com/office/powerpoint/2010/main" val="125978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Overview</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182492" y="6197903"/>
            <a:ext cx="5338665" cy="365125"/>
          </a:xfrm>
        </p:spPr>
        <p:txBody>
          <a:bodyPr/>
          <a:lstStyle/>
          <a:p>
            <a:pPr algn="l"/>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dirty="0">
                <a:solidFill>
                  <a:schemeClr val="bg2">
                    <a:lumMod val="50000"/>
                  </a:schemeClr>
                </a:solidFill>
              </a:rPr>
              <a:t>My Story – Your Story </a:t>
            </a:r>
          </a:p>
          <a:p>
            <a:r>
              <a:rPr lang="en-US" dirty="0">
                <a:solidFill>
                  <a:schemeClr val="bg2">
                    <a:lumMod val="50000"/>
                  </a:schemeClr>
                </a:solidFill>
              </a:rPr>
              <a:t>Current Realities </a:t>
            </a:r>
          </a:p>
          <a:p>
            <a:r>
              <a:rPr lang="en-US" dirty="0">
                <a:solidFill>
                  <a:schemeClr val="bg2">
                    <a:lumMod val="50000"/>
                  </a:schemeClr>
                </a:solidFill>
              </a:rPr>
              <a:t>Student Profiles</a:t>
            </a:r>
          </a:p>
          <a:p>
            <a:r>
              <a:rPr lang="en-US" dirty="0">
                <a:solidFill>
                  <a:schemeClr val="bg2">
                    <a:lumMod val="50000"/>
                  </a:schemeClr>
                </a:solidFill>
              </a:rPr>
              <a:t>Student Success</a:t>
            </a:r>
          </a:p>
          <a:p>
            <a:r>
              <a:rPr lang="en-US" dirty="0">
                <a:solidFill>
                  <a:schemeClr val="bg2">
                    <a:lumMod val="50000"/>
                  </a:schemeClr>
                </a:solidFill>
              </a:rPr>
              <a:t>Things to Consider</a:t>
            </a:r>
          </a:p>
          <a:p>
            <a:pPr marL="0" indent="0">
              <a:buNone/>
            </a:pPr>
            <a:endParaRPr lang="en-US" dirty="0">
              <a:solidFill>
                <a:schemeClr val="bg2">
                  <a:lumMod val="25000"/>
                </a:schemeClr>
              </a:solidFill>
            </a:endParaRPr>
          </a:p>
          <a:p>
            <a:pPr marL="0" indent="0">
              <a:buNone/>
            </a:pPr>
            <a:endParaRPr lang="en-US" dirty="0">
              <a:solidFill>
                <a:schemeClr val="tx1">
                  <a:lumMod val="50000"/>
                  <a:lumOff val="50000"/>
                </a:schemeClr>
              </a:solidFill>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94333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F68C960-2110-45FB-B115-6BADBD5EE174}"/>
              </a:ext>
            </a:extLst>
          </p:cNvPr>
          <p:cNvPicPr>
            <a:picLocks noChangeAspect="1"/>
          </p:cNvPicPr>
          <p:nvPr/>
        </p:nvPicPr>
        <p:blipFill>
          <a:blip r:embed="rId3"/>
          <a:stretch>
            <a:fillRect/>
          </a:stretch>
        </p:blipFill>
        <p:spPr>
          <a:xfrm>
            <a:off x="767241" y="643467"/>
            <a:ext cx="8678640" cy="4057265"/>
          </a:xfrm>
          <a:prstGeom prst="rect">
            <a:avLst/>
          </a:prstGeom>
        </p:spPr>
      </p:pic>
      <p:sp>
        <p:nvSpPr>
          <p:cNvPr id="13" name="Freeform: Shape 12">
            <a:extLst>
              <a:ext uri="{FF2B5EF4-FFF2-40B4-BE49-F238E27FC236}">
                <a16:creationId xmlns:a16="http://schemas.microsoft.com/office/drawing/2014/main" id="{61B91595-DF01-4E8B-80BF-B812BA9B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346694"/>
            <a:ext cx="10447252" cy="1511306"/>
          </a:xfrm>
          <a:custGeom>
            <a:avLst/>
            <a:gdLst>
              <a:gd name="connsiteX0" fmla="*/ 0 w 10447252"/>
              <a:gd name="connsiteY0" fmla="*/ 0 h 1511306"/>
              <a:gd name="connsiteX1" fmla="*/ 3100647 w 10447252"/>
              <a:gd name="connsiteY1" fmla="*/ 0 h 1511306"/>
              <a:gd name="connsiteX2" fmla="*/ 3292695 w 10447252"/>
              <a:gd name="connsiteY2" fmla="*/ 0 h 1511306"/>
              <a:gd name="connsiteX3" fmla="*/ 3340133 w 10447252"/>
              <a:gd name="connsiteY3" fmla="*/ 0 h 1511306"/>
              <a:gd name="connsiteX4" fmla="*/ 4310215 w 10447252"/>
              <a:gd name="connsiteY4" fmla="*/ 0 h 1511306"/>
              <a:gd name="connsiteX5" fmla="*/ 5506390 w 10447252"/>
              <a:gd name="connsiteY5" fmla="*/ 0 h 1511306"/>
              <a:gd name="connsiteX6" fmla="*/ 5506390 w 10447252"/>
              <a:gd name="connsiteY6" fmla="*/ 2544 h 1511306"/>
              <a:gd name="connsiteX7" fmla="*/ 5901778 w 10447252"/>
              <a:gd name="connsiteY7" fmla="*/ 2544 h 1511306"/>
              <a:gd name="connsiteX8" fmla="*/ 5901778 w 10447252"/>
              <a:gd name="connsiteY8" fmla="*/ 0 h 1511306"/>
              <a:gd name="connsiteX9" fmla="*/ 10447252 w 10447252"/>
              <a:gd name="connsiteY9" fmla="*/ 0 h 1511306"/>
              <a:gd name="connsiteX10" fmla="*/ 9749635 w 10447252"/>
              <a:gd name="connsiteY10" fmla="*/ 1511301 h 1511306"/>
              <a:gd name="connsiteX11" fmla="*/ 5901779 w 10447252"/>
              <a:gd name="connsiteY11" fmla="*/ 1511301 h 1511306"/>
              <a:gd name="connsiteX12" fmla="*/ 5901779 w 10447252"/>
              <a:gd name="connsiteY12" fmla="*/ 1511304 h 1511306"/>
              <a:gd name="connsiteX13" fmla="*/ 5506390 w 10447252"/>
              <a:gd name="connsiteY13" fmla="*/ 1511304 h 1511306"/>
              <a:gd name="connsiteX14" fmla="*/ 5506390 w 10447252"/>
              <a:gd name="connsiteY14" fmla="*/ 1511306 h 1511306"/>
              <a:gd name="connsiteX15" fmla="*/ 4434058 w 10447252"/>
              <a:gd name="connsiteY15" fmla="*/ 1511306 h 1511306"/>
              <a:gd name="connsiteX16" fmla="*/ 4319855 w 10447252"/>
              <a:gd name="connsiteY16" fmla="*/ 1511306 h 1511306"/>
              <a:gd name="connsiteX17" fmla="*/ 4310215 w 10447252"/>
              <a:gd name="connsiteY17" fmla="*/ 1511306 h 1511306"/>
              <a:gd name="connsiteX18" fmla="*/ 3340133 w 10447252"/>
              <a:gd name="connsiteY18" fmla="*/ 1511306 h 1511306"/>
              <a:gd name="connsiteX19" fmla="*/ 3292695 w 10447252"/>
              <a:gd name="connsiteY19" fmla="*/ 1511306 h 1511306"/>
              <a:gd name="connsiteX20" fmla="*/ 3100647 w 10447252"/>
              <a:gd name="connsiteY20" fmla="*/ 1511306 h 1511306"/>
              <a:gd name="connsiteX21" fmla="*/ 0 w 10447252"/>
              <a:gd name="connsiteY21"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47252" h="1511306">
                <a:moveTo>
                  <a:pt x="0" y="0"/>
                </a:moveTo>
                <a:lnTo>
                  <a:pt x="3100647" y="0"/>
                </a:lnTo>
                <a:lnTo>
                  <a:pt x="3292695" y="0"/>
                </a:lnTo>
                <a:lnTo>
                  <a:pt x="3340133" y="0"/>
                </a:lnTo>
                <a:lnTo>
                  <a:pt x="4310215" y="0"/>
                </a:lnTo>
                <a:lnTo>
                  <a:pt x="5506390" y="0"/>
                </a:lnTo>
                <a:lnTo>
                  <a:pt x="5506390" y="2544"/>
                </a:lnTo>
                <a:lnTo>
                  <a:pt x="5901778" y="2544"/>
                </a:lnTo>
                <a:lnTo>
                  <a:pt x="5901778" y="0"/>
                </a:lnTo>
                <a:lnTo>
                  <a:pt x="10447252" y="0"/>
                </a:lnTo>
                <a:lnTo>
                  <a:pt x="9749635" y="1511301"/>
                </a:lnTo>
                <a:lnTo>
                  <a:pt x="5901779" y="1511301"/>
                </a:lnTo>
                <a:lnTo>
                  <a:pt x="5901779" y="1511304"/>
                </a:lnTo>
                <a:lnTo>
                  <a:pt x="5506390" y="1511304"/>
                </a:lnTo>
                <a:lnTo>
                  <a:pt x="5506390" y="1511306"/>
                </a:lnTo>
                <a:lnTo>
                  <a:pt x="4434058" y="1511306"/>
                </a:lnTo>
                <a:lnTo>
                  <a:pt x="4319855" y="1511306"/>
                </a:lnTo>
                <a:lnTo>
                  <a:pt x="4310215" y="1511306"/>
                </a:lnTo>
                <a:lnTo>
                  <a:pt x="3340133" y="1511306"/>
                </a:lnTo>
                <a:lnTo>
                  <a:pt x="3292695" y="1511306"/>
                </a:lnTo>
                <a:lnTo>
                  <a:pt x="3100647" y="1511306"/>
                </a:lnTo>
                <a:lnTo>
                  <a:pt x="0" y="1511306"/>
                </a:lnTo>
                <a:close/>
              </a:path>
            </a:pathLst>
          </a:custGeom>
          <a:solidFill>
            <a:srgbClr val="DDD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8AC533DD-1CF6-4A33-852D-3877441533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2891" y="5346700"/>
            <a:ext cx="2329109" cy="1511301"/>
          </a:xfrm>
          <a:custGeom>
            <a:avLst/>
            <a:gdLst>
              <a:gd name="connsiteX0" fmla="*/ 697617 w 2329109"/>
              <a:gd name="connsiteY0" fmla="*/ 0 h 1511301"/>
              <a:gd name="connsiteX1" fmla="*/ 2329109 w 2329109"/>
              <a:gd name="connsiteY1" fmla="*/ 0 h 1511301"/>
              <a:gd name="connsiteX2" fmla="*/ 2329109 w 2329109"/>
              <a:gd name="connsiteY2" fmla="*/ 1511301 h 1511301"/>
              <a:gd name="connsiteX3" fmla="*/ 0 w 2329109"/>
              <a:gd name="connsiteY3" fmla="*/ 1511301 h 1511301"/>
            </a:gdLst>
            <a:ahLst/>
            <a:cxnLst>
              <a:cxn ang="0">
                <a:pos x="connsiteX0" y="connsiteY0"/>
              </a:cxn>
              <a:cxn ang="0">
                <a:pos x="connsiteX1" y="connsiteY1"/>
              </a:cxn>
              <a:cxn ang="0">
                <a:pos x="connsiteX2" y="connsiteY2"/>
              </a:cxn>
              <a:cxn ang="0">
                <a:pos x="connsiteX3" y="connsiteY3"/>
              </a:cxn>
            </a:cxnLst>
            <a:rect l="l" t="t" r="r" b="b"/>
            <a:pathLst>
              <a:path w="2329109" h="1511301">
                <a:moveTo>
                  <a:pt x="697617" y="0"/>
                </a:moveTo>
                <a:lnTo>
                  <a:pt x="2329109" y="0"/>
                </a:lnTo>
                <a:lnTo>
                  <a:pt x="2329109" y="1511301"/>
                </a:lnTo>
                <a:lnTo>
                  <a:pt x="0" y="1511301"/>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767240" y="5444835"/>
            <a:ext cx="9095651" cy="830231"/>
          </a:xfrm>
        </p:spPr>
        <p:txBody>
          <a:bodyPr vert="horz" lIns="91440" tIns="45720" rIns="91440" bIns="45720" rtlCol="0" anchor="b">
            <a:normAutofit/>
          </a:bodyPr>
          <a:lstStyle/>
          <a:p>
            <a:r>
              <a:rPr lang="en-US" sz="3400" kern="1200" cap="all">
                <a:solidFill>
                  <a:srgbClr val="000000"/>
                </a:solidFill>
                <a:latin typeface="+mj-lt"/>
                <a:ea typeface="+mj-ea"/>
                <a:cs typeface="+mj-cs"/>
              </a:rPr>
              <a:t>How would you describe your students?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10174778" y="6275066"/>
            <a:ext cx="1677335" cy="497093"/>
          </a:xfrm>
          <a:noFill/>
        </p:spPr>
        <p:txBody>
          <a:bodyPr vert="horz" lIns="91440" tIns="45720" rIns="91440" bIns="45720" rtlCol="0" anchor="ctr">
            <a:normAutofit/>
          </a:bodyPr>
          <a:lstStyle/>
          <a:p>
            <a:pPr algn="r">
              <a:lnSpc>
                <a:spcPct val="90000"/>
              </a:lnSpc>
              <a:spcAft>
                <a:spcPts val="600"/>
              </a:spcAft>
            </a:pPr>
            <a:r>
              <a:rPr lang="en-US" sz="1000" kern="1200">
                <a:solidFill>
                  <a:srgbClr val="FFFFFF">
                    <a:alpha val="80000"/>
                  </a:srgbClr>
                </a:solidFill>
                <a:latin typeface="+mn-lt"/>
                <a:ea typeface="+mn-ea"/>
                <a:cs typeface="+mn-cs"/>
              </a:rPr>
              <a:t>© Academic Affairs, Student Success, &amp; P-16 Integration </a:t>
            </a:r>
          </a:p>
        </p:txBody>
      </p:sp>
    </p:spTree>
    <p:extLst>
      <p:ext uri="{BB962C8B-B14F-4D97-AF65-F5344CB8AC3E}">
        <p14:creationId xmlns:p14="http://schemas.microsoft.com/office/powerpoint/2010/main" val="2296757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The rest of the story</a:t>
            </a:r>
          </a:p>
        </p:txBody>
      </p:sp>
      <p:sp>
        <p:nvSpPr>
          <p:cNvPr id="3" name="Text Placeholder 2">
            <a:extLst>
              <a:ext uri="{FF2B5EF4-FFF2-40B4-BE49-F238E27FC236}">
                <a16:creationId xmlns:a16="http://schemas.microsoft.com/office/drawing/2014/main" id="{109BBCB4-511F-4759-9731-A7375CC3C6DD}"/>
              </a:ext>
            </a:extLst>
          </p:cNvPr>
          <p:cNvSpPr>
            <a:spLocks noGrp="1"/>
          </p:cNvSpPr>
          <p:nvPr>
            <p:ph type="body" idx="1"/>
          </p:nvPr>
        </p:nvSpPr>
        <p:spPr/>
        <p:txBody>
          <a:bodyPr/>
          <a:lstStyle/>
          <a:p>
            <a:r>
              <a:rPr lang="en-US" dirty="0"/>
              <a:t>100% of our Students</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sz="half" idx="2"/>
          </p:nvPr>
        </p:nvSpPr>
        <p:spPr/>
        <p:txBody>
          <a:bodyPr>
            <a:normAutofit/>
          </a:bodyPr>
          <a:lstStyle/>
          <a:p>
            <a:r>
              <a:rPr lang="en-US" dirty="0">
                <a:solidFill>
                  <a:schemeClr val="bg2">
                    <a:lumMod val="50000"/>
                  </a:schemeClr>
                </a:solidFill>
              </a:rPr>
              <a:t>Are committed to family;</a:t>
            </a:r>
          </a:p>
          <a:p>
            <a:r>
              <a:rPr lang="en-US" dirty="0">
                <a:solidFill>
                  <a:schemeClr val="bg2">
                    <a:lumMod val="50000"/>
                  </a:schemeClr>
                </a:solidFill>
              </a:rPr>
              <a:t>Persevere in their educational endeavors;</a:t>
            </a:r>
          </a:p>
          <a:p>
            <a:r>
              <a:rPr lang="en-US" dirty="0">
                <a:solidFill>
                  <a:schemeClr val="bg2">
                    <a:lumMod val="50000"/>
                  </a:schemeClr>
                </a:solidFill>
              </a:rPr>
              <a:t>Understand responsibility; and</a:t>
            </a:r>
          </a:p>
          <a:p>
            <a:r>
              <a:rPr lang="en-US" dirty="0">
                <a:solidFill>
                  <a:schemeClr val="bg2">
                    <a:lumMod val="50000"/>
                  </a:schemeClr>
                </a:solidFill>
              </a:rPr>
              <a:t>Want to give back to their community.</a:t>
            </a:r>
          </a:p>
          <a:p>
            <a:pPr marL="0" indent="0">
              <a:buNone/>
            </a:pPr>
            <a:endParaRPr lang="en-US" dirty="0">
              <a:solidFill>
                <a:schemeClr val="bg2">
                  <a:lumMod val="50000"/>
                </a:schemeClr>
              </a:solidFill>
            </a:endParaRP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
        <p:nvSpPr>
          <p:cNvPr id="4" name="Text Placeholder 3">
            <a:extLst>
              <a:ext uri="{FF2B5EF4-FFF2-40B4-BE49-F238E27FC236}">
                <a16:creationId xmlns:a16="http://schemas.microsoft.com/office/drawing/2014/main" id="{9E00016F-EAF3-4EE9-BBDA-C96E5C457DEE}"/>
              </a:ext>
            </a:extLst>
          </p:cNvPr>
          <p:cNvSpPr>
            <a:spLocks noGrp="1"/>
          </p:cNvSpPr>
          <p:nvPr>
            <p:ph type="body" sz="quarter" idx="3"/>
          </p:nvPr>
        </p:nvSpPr>
        <p:spPr/>
        <p:txBody>
          <a:bodyPr/>
          <a:lstStyle/>
          <a:p>
            <a:r>
              <a:rPr lang="en-US" dirty="0"/>
              <a:t>100% of our Families</a:t>
            </a:r>
          </a:p>
        </p:txBody>
      </p:sp>
      <p:sp>
        <p:nvSpPr>
          <p:cNvPr id="6" name="Content Placeholder 5">
            <a:extLst>
              <a:ext uri="{FF2B5EF4-FFF2-40B4-BE49-F238E27FC236}">
                <a16:creationId xmlns:a16="http://schemas.microsoft.com/office/drawing/2014/main" id="{71A09A71-01DD-4179-BC7A-48CC6E8C77A3}"/>
              </a:ext>
            </a:extLst>
          </p:cNvPr>
          <p:cNvSpPr>
            <a:spLocks noGrp="1"/>
          </p:cNvSpPr>
          <p:nvPr>
            <p:ph sz="quarter" idx="4"/>
          </p:nvPr>
        </p:nvSpPr>
        <p:spPr/>
        <p:txBody>
          <a:bodyPr/>
          <a:lstStyle/>
          <a:p>
            <a:pPr lvl="0"/>
            <a:r>
              <a:rPr lang="en-US" dirty="0">
                <a:solidFill>
                  <a:schemeClr val="bg2">
                    <a:lumMod val="50000"/>
                  </a:schemeClr>
                </a:solidFill>
              </a:rPr>
              <a:t>Understand the value of an education;</a:t>
            </a:r>
          </a:p>
          <a:p>
            <a:pPr lvl="0"/>
            <a:r>
              <a:rPr lang="en-US" dirty="0">
                <a:solidFill>
                  <a:schemeClr val="bg2">
                    <a:lumMod val="50000"/>
                  </a:schemeClr>
                </a:solidFill>
              </a:rPr>
              <a:t>Support their child’s pursuit of an education; and </a:t>
            </a:r>
          </a:p>
          <a:p>
            <a:pPr lvl="0"/>
            <a:r>
              <a:rPr lang="en-US" dirty="0">
                <a:solidFill>
                  <a:schemeClr val="bg2">
                    <a:lumMod val="50000"/>
                  </a:schemeClr>
                </a:solidFill>
              </a:rPr>
              <a:t>Want to be included in their child’s progression in higher education. </a:t>
            </a:r>
          </a:p>
          <a:p>
            <a:pPr marL="0" indent="0">
              <a:buNone/>
            </a:pPr>
            <a:endParaRPr lang="en-US" dirty="0">
              <a:solidFill>
                <a:schemeClr val="bg2">
                  <a:lumMod val="50000"/>
                </a:schemeClr>
              </a:solidFill>
            </a:endParaRP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27653" y="6189663"/>
            <a:ext cx="4114800" cy="365125"/>
          </a:xfrm>
        </p:spPr>
        <p:txBody>
          <a:bodyPr/>
          <a:lstStyle/>
          <a:p>
            <a:r>
              <a:rPr lang="en-US" dirty="0">
                <a:solidFill>
                  <a:schemeClr val="bg1"/>
                </a:solidFill>
              </a:rPr>
              <a:t>© Academic Affairs, Student Success, &amp; P-16 Integration </a:t>
            </a:r>
          </a:p>
        </p:txBody>
      </p:sp>
    </p:spTree>
    <p:extLst>
      <p:ext uri="{BB962C8B-B14F-4D97-AF65-F5344CB8AC3E}">
        <p14:creationId xmlns:p14="http://schemas.microsoft.com/office/powerpoint/2010/main" val="2556485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5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524256" y="4767072"/>
            <a:ext cx="6594189" cy="1625210"/>
          </a:xfrm>
        </p:spPr>
        <p:txBody>
          <a:bodyPr>
            <a:normAutofit/>
          </a:bodyPr>
          <a:lstStyle/>
          <a:p>
            <a:pPr algn="r"/>
            <a:r>
              <a:rPr lang="en-US" cap="all" dirty="0">
                <a:solidFill>
                  <a:srgbClr val="FFFFFF"/>
                </a:solidFill>
                <a:latin typeface="Century Gothic" panose="020B0502020202020204" pitchFamily="34" charset="0"/>
              </a:rPr>
              <a:t>Student success</a:t>
            </a:r>
          </a:p>
        </p:txBody>
      </p:sp>
      <p:pic>
        <p:nvPicPr>
          <p:cNvPr id="3" name="Picture 2">
            <a:extLst>
              <a:ext uri="{FF2B5EF4-FFF2-40B4-BE49-F238E27FC236}">
                <a16:creationId xmlns:a16="http://schemas.microsoft.com/office/drawing/2014/main" id="{D6ACF47E-9153-40F2-AE4E-5BD160EC9711}"/>
              </a:ext>
            </a:extLst>
          </p:cNvPr>
          <p:cNvPicPr>
            <a:picLocks noChangeAspect="1"/>
          </p:cNvPicPr>
          <p:nvPr/>
        </p:nvPicPr>
        <p:blipFill rotWithShape="1">
          <a:blip r:embed="rId2"/>
          <a:srcRect t="12493" r="1" b="1"/>
          <a:stretch/>
        </p:blipFill>
        <p:spPr>
          <a:xfrm>
            <a:off x="327547" y="321733"/>
            <a:ext cx="7058306" cy="4107392"/>
          </a:xfrm>
          <a:prstGeom prst="rect">
            <a:avLst/>
          </a:prstGeom>
        </p:spPr>
      </p:pic>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524256" y="6535157"/>
            <a:ext cx="6594189" cy="274320"/>
          </a:xfrm>
        </p:spPr>
        <p:txBody>
          <a:bodyPr>
            <a:normAutofit/>
          </a:bodyPr>
          <a:lstStyle/>
          <a:p>
            <a:pPr algn="r">
              <a:spcAft>
                <a:spcPts val="600"/>
              </a:spcAft>
            </a:pPr>
            <a:r>
              <a:rPr lang="en-US">
                <a:solidFill>
                  <a:prstClr val="black">
                    <a:tint val="75000"/>
                  </a:prstClr>
                </a:solidFill>
              </a:rPr>
              <a:t>© Academic Affairs, Student Success, &amp; P-16 Integration </a:t>
            </a:r>
          </a:p>
        </p:txBody>
      </p:sp>
      <p:sp>
        <p:nvSpPr>
          <p:cNvPr id="14"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7990091" y="1160916"/>
            <a:ext cx="3424739" cy="4852362"/>
          </a:xfrm>
        </p:spPr>
        <p:txBody>
          <a:bodyPr anchor="ctr">
            <a:normAutofit/>
          </a:bodyPr>
          <a:lstStyle/>
          <a:p>
            <a:endParaRPr lang="en-US" sz="4000" dirty="0">
              <a:solidFill>
                <a:srgbClr val="FFFFFF"/>
              </a:solidFill>
            </a:endParaRPr>
          </a:p>
          <a:p>
            <a:endParaRPr lang="en-US" sz="4000" dirty="0">
              <a:solidFill>
                <a:srgbClr val="FFFFFF"/>
              </a:solidFill>
            </a:endParaRPr>
          </a:p>
          <a:p>
            <a:endParaRPr lang="en-US" sz="4000" dirty="0">
              <a:solidFill>
                <a:srgbClr val="FFFFFF"/>
              </a:solidFill>
            </a:endParaRPr>
          </a:p>
          <a:p>
            <a:pPr marL="0" indent="0" algn="ctr">
              <a:buNone/>
            </a:pPr>
            <a:r>
              <a:rPr lang="en-US" sz="4000" dirty="0">
                <a:solidFill>
                  <a:srgbClr val="FFFFFF"/>
                </a:solidFill>
              </a:rPr>
              <a:t>OUR FOCUS</a:t>
            </a:r>
          </a:p>
          <a:p>
            <a:endParaRPr lang="en-US" sz="2000" dirty="0">
              <a:solidFill>
                <a:srgbClr val="FFFFFF"/>
              </a:solidFill>
            </a:endParaRPr>
          </a:p>
          <a:p>
            <a:endParaRPr lang="en-US" sz="2000" dirty="0">
              <a:solidFill>
                <a:srgbClr val="FFFFFF"/>
              </a:solidFill>
            </a:endParaRPr>
          </a:p>
          <a:p>
            <a:pPr marL="0" indent="0">
              <a:buNone/>
            </a:pPr>
            <a:endParaRPr lang="en-US" sz="2000" dirty="0">
              <a:solidFill>
                <a:srgbClr val="FFFFFF"/>
              </a:solidFill>
            </a:endParaRPr>
          </a:p>
          <a:p>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p:txBody>
      </p:sp>
    </p:spTree>
    <p:extLst>
      <p:ext uri="{BB962C8B-B14F-4D97-AF65-F5344CB8AC3E}">
        <p14:creationId xmlns:p14="http://schemas.microsoft.com/office/powerpoint/2010/main" val="1968353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838200" y="365125"/>
            <a:ext cx="10515600" cy="1325563"/>
          </a:xfrm>
        </p:spPr>
        <p:txBody>
          <a:bodyPr>
            <a:normAutofit/>
          </a:bodyPr>
          <a:lstStyle/>
          <a:p>
            <a:r>
              <a:rPr lang="en-US" sz="4000" cap="all">
                <a:solidFill>
                  <a:srgbClr val="FF6129"/>
                </a:solidFill>
                <a:latin typeface="Century Gothic" panose="020B0502020202020204" pitchFamily="34" charset="0"/>
              </a:rPr>
              <a:t>Student success</a:t>
            </a:r>
            <a:endParaRPr lang="en-US" sz="4000" cap="all" dirty="0">
              <a:solidFill>
                <a:srgbClr val="FF6129"/>
              </a:solidFill>
              <a:latin typeface="Century Gothic" panose="020B0502020202020204" pitchFamily="34" charset="0"/>
            </a:endParaRP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838200" y="6204955"/>
            <a:ext cx="5338665" cy="365125"/>
          </a:xfrm>
        </p:spPr>
        <p:txBody>
          <a:bodyPr/>
          <a:lstStyle/>
          <a:p>
            <a:pPr algn="l"/>
            <a:r>
              <a:rPr lang="en-US">
                <a:solidFill>
                  <a:schemeClr val="bg1"/>
                </a:solidFill>
              </a:rPr>
              <a:t>© Academic Affairs, Student Success, &amp; P-16 Integration </a:t>
            </a:r>
            <a:endParaRPr lang="en-US" dirty="0">
              <a:solidFill>
                <a:schemeClr val="bg1"/>
              </a:solidFill>
            </a:endParaRP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a:solidFill>
                  <a:schemeClr val="bg2">
                    <a:lumMod val="50000"/>
                  </a:schemeClr>
                </a:solidFill>
              </a:rPr>
              <a:t>What are we saying when we admit a student? </a:t>
            </a:r>
          </a:p>
          <a:p>
            <a:r>
              <a:rPr lang="en-US">
                <a:solidFill>
                  <a:schemeClr val="bg2">
                    <a:lumMod val="50000"/>
                  </a:schemeClr>
                </a:solidFill>
              </a:rPr>
              <a:t>What is our responsibility to that student?  </a:t>
            </a:r>
          </a:p>
          <a:p>
            <a:pPr marL="0" indent="0">
              <a:buNone/>
            </a:pPr>
            <a:endParaRPr lang="en-US">
              <a:solidFill>
                <a:schemeClr val="bg2">
                  <a:lumMod val="50000"/>
                </a:schemeClr>
              </a:solidFill>
            </a:endParaRPr>
          </a:p>
          <a:p>
            <a:pPr marL="0" indent="0">
              <a:buNone/>
            </a:pPr>
            <a:endParaRPr lang="en-US">
              <a:solidFill>
                <a:schemeClr val="bg2">
                  <a:lumMod val="50000"/>
                </a:schemeClr>
              </a:solidFill>
            </a:endParaRPr>
          </a:p>
          <a:p>
            <a:pPr marL="0" indent="0">
              <a:buNone/>
            </a:pPr>
            <a:endParaRPr lang="en-US" dirty="0"/>
          </a:p>
        </p:txBody>
      </p:sp>
      <p:pic>
        <p:nvPicPr>
          <p:cNvPr id="3" name="Picture 2">
            <a:extLst>
              <a:ext uri="{FF2B5EF4-FFF2-40B4-BE49-F238E27FC236}">
                <a16:creationId xmlns:a16="http://schemas.microsoft.com/office/drawing/2014/main" id="{5EA7290C-975F-4441-8377-6C27C9552BD8}"/>
              </a:ext>
            </a:extLst>
          </p:cNvPr>
          <p:cNvPicPr>
            <a:picLocks noChangeAspect="1"/>
          </p:cNvPicPr>
          <p:nvPr/>
        </p:nvPicPr>
        <p:blipFill>
          <a:blip r:embed="rId3"/>
          <a:stretch>
            <a:fillRect/>
          </a:stretch>
        </p:blipFill>
        <p:spPr>
          <a:xfrm>
            <a:off x="6553750" y="3766659"/>
            <a:ext cx="4142425" cy="1566177"/>
          </a:xfrm>
          <a:prstGeom prst="rect">
            <a:avLst/>
          </a:prstGeom>
        </p:spPr>
      </p:pic>
    </p:spTree>
    <p:extLst>
      <p:ext uri="{BB962C8B-B14F-4D97-AF65-F5344CB8AC3E}">
        <p14:creationId xmlns:p14="http://schemas.microsoft.com/office/powerpoint/2010/main" val="3410784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cap="all">
                <a:solidFill>
                  <a:schemeClr val="bg1"/>
                </a:solidFill>
                <a:latin typeface="+mj-lt"/>
                <a:ea typeface="+mj-ea"/>
                <a:cs typeface="+mj-cs"/>
              </a:rPr>
              <a:t>Know your students</a:t>
            </a:r>
          </a:p>
        </p:txBody>
      </p:sp>
      <p:pic>
        <p:nvPicPr>
          <p:cNvPr id="3" name="Picture 2" descr="A close up of a logo&#10;&#10;Description automatically generated">
            <a:extLst>
              <a:ext uri="{FF2B5EF4-FFF2-40B4-BE49-F238E27FC236}">
                <a16:creationId xmlns:a16="http://schemas.microsoft.com/office/drawing/2014/main" id="{259176BC-2CE6-45C4-ADDB-332E8B410120}"/>
              </a:ext>
            </a:extLst>
          </p:cNvPr>
          <p:cNvPicPr>
            <a:picLocks noChangeAspect="1"/>
          </p:cNvPicPr>
          <p:nvPr/>
        </p:nvPicPr>
        <p:blipFill rotWithShape="1">
          <a:blip r:embed="rId2"/>
          <a:srcRect l="1332" r="3558" b="1"/>
          <a:stretch/>
        </p:blipFill>
        <p:spPr>
          <a:xfrm>
            <a:off x="2190051" y="1675227"/>
            <a:ext cx="7811897" cy="4394199"/>
          </a:xfrm>
          <a:prstGeom prst="rect">
            <a:avLst/>
          </a:prstGeom>
        </p:spPr>
      </p:pic>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 Academic Affairs, Student Success, &amp; P-16 Integration </a:t>
            </a:r>
          </a:p>
        </p:txBody>
      </p:sp>
    </p:spTree>
    <p:extLst>
      <p:ext uri="{BB962C8B-B14F-4D97-AF65-F5344CB8AC3E}">
        <p14:creationId xmlns:p14="http://schemas.microsoft.com/office/powerpoint/2010/main" val="1888346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Asset Based approach</a:t>
            </a:r>
          </a:p>
        </p:txBody>
      </p:sp>
      <p:sp>
        <p:nvSpPr>
          <p:cNvPr id="8" name="Text Placeholder 7">
            <a:extLst>
              <a:ext uri="{FF2B5EF4-FFF2-40B4-BE49-F238E27FC236}">
                <a16:creationId xmlns:a16="http://schemas.microsoft.com/office/drawing/2014/main" id="{D46007F1-4204-4560-9BB8-A347CB1D01B0}"/>
              </a:ext>
            </a:extLst>
          </p:cNvPr>
          <p:cNvSpPr>
            <a:spLocks noGrp="1"/>
          </p:cNvSpPr>
          <p:nvPr>
            <p:ph type="body" idx="1"/>
          </p:nvPr>
        </p:nvSpPr>
        <p:spPr/>
        <p:txBody>
          <a:bodyPr/>
          <a:lstStyle/>
          <a:p>
            <a:r>
              <a:rPr lang="en-US" dirty="0">
                <a:solidFill>
                  <a:schemeClr val="bg2">
                    <a:lumMod val="25000"/>
                  </a:schemeClr>
                </a:solidFill>
              </a:rPr>
              <a:t>Asset Based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sz="half" idx="2"/>
          </p:nvPr>
        </p:nvSpPr>
        <p:spPr/>
        <p:txBody>
          <a:bodyPr>
            <a:normAutofit/>
          </a:bodyPr>
          <a:lstStyle/>
          <a:p>
            <a:r>
              <a:rPr lang="en-US" dirty="0">
                <a:solidFill>
                  <a:schemeClr val="bg2">
                    <a:lumMod val="50000"/>
                  </a:schemeClr>
                </a:solidFill>
              </a:rPr>
              <a:t>Strengths Driven</a:t>
            </a:r>
          </a:p>
          <a:p>
            <a:r>
              <a:rPr lang="en-US" dirty="0">
                <a:solidFill>
                  <a:schemeClr val="bg2">
                    <a:lumMod val="50000"/>
                  </a:schemeClr>
                </a:solidFill>
              </a:rPr>
              <a:t>Focused on Opportunity</a:t>
            </a:r>
          </a:p>
          <a:p>
            <a:r>
              <a:rPr lang="en-US" dirty="0">
                <a:solidFill>
                  <a:schemeClr val="bg2">
                    <a:lumMod val="50000"/>
                  </a:schemeClr>
                </a:solidFill>
              </a:rPr>
              <a:t>Internally focused</a:t>
            </a:r>
          </a:p>
          <a:p>
            <a:r>
              <a:rPr lang="en-US" dirty="0">
                <a:solidFill>
                  <a:schemeClr val="bg2">
                    <a:lumMod val="50000"/>
                  </a:schemeClr>
                </a:solidFill>
              </a:rPr>
              <a:t>Builds upon what Exists</a:t>
            </a:r>
          </a:p>
          <a:p>
            <a:pPr marL="0"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r>
              <a:rPr lang="en-US" sz="3200" dirty="0">
                <a:solidFill>
                  <a:schemeClr val="bg2">
                    <a:lumMod val="50000"/>
                  </a:schemeClr>
                </a:solidFill>
              </a:rPr>
              <a:t> </a:t>
            </a: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
        <p:nvSpPr>
          <p:cNvPr id="9" name="Text Placeholder 8">
            <a:extLst>
              <a:ext uri="{FF2B5EF4-FFF2-40B4-BE49-F238E27FC236}">
                <a16:creationId xmlns:a16="http://schemas.microsoft.com/office/drawing/2014/main" id="{76116DEA-7A4A-4545-92F7-F8C0A9334580}"/>
              </a:ext>
            </a:extLst>
          </p:cNvPr>
          <p:cNvSpPr>
            <a:spLocks noGrp="1"/>
          </p:cNvSpPr>
          <p:nvPr>
            <p:ph type="body" sz="quarter" idx="3"/>
          </p:nvPr>
        </p:nvSpPr>
        <p:spPr/>
        <p:txBody>
          <a:bodyPr/>
          <a:lstStyle/>
          <a:p>
            <a:r>
              <a:rPr lang="en-US" dirty="0">
                <a:solidFill>
                  <a:schemeClr val="bg2">
                    <a:lumMod val="25000"/>
                  </a:schemeClr>
                </a:solidFill>
              </a:rPr>
              <a:t>Deficit Based</a:t>
            </a:r>
          </a:p>
        </p:txBody>
      </p:sp>
      <p:sp>
        <p:nvSpPr>
          <p:cNvPr id="10" name="Content Placeholder 9">
            <a:extLst>
              <a:ext uri="{FF2B5EF4-FFF2-40B4-BE49-F238E27FC236}">
                <a16:creationId xmlns:a16="http://schemas.microsoft.com/office/drawing/2014/main" id="{9BC0E6B7-DA0D-4BC4-917A-6CD195C93086}"/>
              </a:ext>
            </a:extLst>
          </p:cNvPr>
          <p:cNvSpPr>
            <a:spLocks noGrp="1"/>
          </p:cNvSpPr>
          <p:nvPr>
            <p:ph sz="quarter" idx="4"/>
          </p:nvPr>
        </p:nvSpPr>
        <p:spPr/>
        <p:txBody>
          <a:bodyPr/>
          <a:lstStyle/>
          <a:p>
            <a:r>
              <a:rPr lang="en-US" dirty="0">
                <a:solidFill>
                  <a:schemeClr val="bg2">
                    <a:lumMod val="50000"/>
                  </a:schemeClr>
                </a:solidFill>
              </a:rPr>
              <a:t>Needs Driven</a:t>
            </a:r>
          </a:p>
          <a:p>
            <a:r>
              <a:rPr lang="en-US" dirty="0">
                <a:solidFill>
                  <a:schemeClr val="bg2">
                    <a:lumMod val="50000"/>
                  </a:schemeClr>
                </a:solidFill>
              </a:rPr>
              <a:t>Focused on Problems</a:t>
            </a:r>
          </a:p>
          <a:p>
            <a:r>
              <a:rPr lang="en-US" dirty="0">
                <a:solidFill>
                  <a:schemeClr val="bg2">
                    <a:lumMod val="50000"/>
                  </a:schemeClr>
                </a:solidFill>
              </a:rPr>
              <a:t>Externally Focused </a:t>
            </a:r>
          </a:p>
          <a:p>
            <a:r>
              <a:rPr lang="en-US" dirty="0">
                <a:solidFill>
                  <a:schemeClr val="bg2">
                    <a:lumMod val="50000"/>
                  </a:schemeClr>
                </a:solidFill>
              </a:rPr>
              <a:t>Looks for what is Missing</a:t>
            </a:r>
          </a:p>
          <a:p>
            <a:pPr marL="0" indent="0">
              <a:buNone/>
            </a:pPr>
            <a:endParaRPr lang="en-US" dirty="0">
              <a:solidFill>
                <a:schemeClr val="bg2">
                  <a:lumMod val="50000"/>
                </a:schemeClr>
              </a:solidFill>
            </a:endParaRP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29861" y="6189663"/>
            <a:ext cx="4114800" cy="365125"/>
          </a:xfrm>
        </p:spPr>
        <p:txBody>
          <a:bodyPr/>
          <a:lstStyle/>
          <a:p>
            <a:r>
              <a:rPr lang="en-US" dirty="0">
                <a:solidFill>
                  <a:schemeClr val="bg1"/>
                </a:solidFill>
              </a:rPr>
              <a:t>© Academic Affairs, Student Success, &amp; P-16 Integration </a:t>
            </a:r>
          </a:p>
        </p:txBody>
      </p:sp>
    </p:spTree>
    <p:extLst>
      <p:ext uri="{BB962C8B-B14F-4D97-AF65-F5344CB8AC3E}">
        <p14:creationId xmlns:p14="http://schemas.microsoft.com/office/powerpoint/2010/main" val="214418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45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rgbClr val="FFFFFF"/>
                </a:solidFill>
                <a:latin typeface="+mn-lt"/>
                <a:ea typeface="+mn-ea"/>
                <a:cs typeface="+mn-cs"/>
              </a:rPr>
              <a:t>© Academic Affairs, Student Success, &amp; P-16 Integration </a:t>
            </a:r>
          </a:p>
        </p:txBody>
      </p:sp>
      <p:sp>
        <p:nvSpPr>
          <p:cNvPr id="26" name="Rectangle 25">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A2ADBBB-6B82-4549-86C2-1CEDF1B34543}"/>
              </a:ext>
            </a:extLst>
          </p:cNvPr>
          <p:cNvPicPr>
            <a:picLocks noChangeAspect="1"/>
          </p:cNvPicPr>
          <p:nvPr/>
        </p:nvPicPr>
        <p:blipFill>
          <a:blip r:embed="rId3"/>
          <a:stretch>
            <a:fillRect/>
          </a:stretch>
        </p:blipFill>
        <p:spPr>
          <a:xfrm>
            <a:off x="6421036" y="1757048"/>
            <a:ext cx="5129784" cy="3424130"/>
          </a:xfrm>
          <a:prstGeom prst="rect">
            <a:avLst/>
          </a:prstGeom>
        </p:spPr>
      </p:pic>
      <p:pic>
        <p:nvPicPr>
          <p:cNvPr id="9" name="Picture 8">
            <a:extLst>
              <a:ext uri="{FF2B5EF4-FFF2-40B4-BE49-F238E27FC236}">
                <a16:creationId xmlns:a16="http://schemas.microsoft.com/office/drawing/2014/main" id="{CF6B125D-92BD-4B34-B82B-18BB6F9857E2}"/>
              </a:ext>
            </a:extLst>
          </p:cNvPr>
          <p:cNvPicPr>
            <a:picLocks noChangeAspect="1"/>
          </p:cNvPicPr>
          <p:nvPr/>
        </p:nvPicPr>
        <p:blipFill>
          <a:blip r:embed="rId4"/>
          <a:stretch>
            <a:fillRect/>
          </a:stretch>
        </p:blipFill>
        <p:spPr>
          <a:xfrm>
            <a:off x="641180" y="1345025"/>
            <a:ext cx="5129784" cy="4167950"/>
          </a:xfrm>
          <a:prstGeom prst="rect">
            <a:avLst/>
          </a:prstGeom>
        </p:spPr>
      </p:pic>
    </p:spTree>
    <p:extLst>
      <p:ext uri="{BB962C8B-B14F-4D97-AF65-F5344CB8AC3E}">
        <p14:creationId xmlns:p14="http://schemas.microsoft.com/office/powerpoint/2010/main" val="3110264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Student success</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dirty="0">
                <a:solidFill>
                  <a:schemeClr val="bg2">
                    <a:lumMod val="50000"/>
                  </a:schemeClr>
                </a:solidFill>
              </a:rPr>
              <a:t>Need to Attend to the:</a:t>
            </a:r>
          </a:p>
          <a:p>
            <a:pPr lvl="1"/>
            <a:r>
              <a:rPr lang="en-US" dirty="0">
                <a:solidFill>
                  <a:schemeClr val="bg2">
                    <a:lumMod val="50000"/>
                  </a:schemeClr>
                </a:solidFill>
              </a:rPr>
              <a:t>Personal</a:t>
            </a:r>
          </a:p>
          <a:p>
            <a:pPr lvl="1"/>
            <a:r>
              <a:rPr lang="en-US" dirty="0">
                <a:solidFill>
                  <a:schemeClr val="bg2">
                    <a:lumMod val="50000"/>
                  </a:schemeClr>
                </a:solidFill>
              </a:rPr>
              <a:t>Social </a:t>
            </a:r>
          </a:p>
          <a:p>
            <a:pPr lvl="1"/>
            <a:r>
              <a:rPr lang="en-US" dirty="0">
                <a:solidFill>
                  <a:schemeClr val="bg2">
                    <a:lumMod val="50000"/>
                  </a:schemeClr>
                </a:solidFill>
              </a:rPr>
              <a:t>Academic</a:t>
            </a:r>
          </a:p>
          <a:p>
            <a:pPr lvl="1"/>
            <a:r>
              <a:rPr lang="en-US" dirty="0">
                <a:solidFill>
                  <a:schemeClr val="bg2">
                    <a:lumMod val="50000"/>
                  </a:schemeClr>
                </a:solidFill>
              </a:rPr>
              <a:t>Life Issues</a:t>
            </a:r>
          </a:p>
          <a:p>
            <a:pPr lvl="1"/>
            <a:r>
              <a:rPr lang="en-US" dirty="0">
                <a:solidFill>
                  <a:schemeClr val="bg2">
                    <a:lumMod val="50000"/>
                  </a:schemeClr>
                </a:solidFill>
              </a:rPr>
              <a:t>Institutional Issues </a:t>
            </a:r>
          </a:p>
          <a:p>
            <a:pPr marL="0" indent="0">
              <a:buNone/>
            </a:pPr>
            <a:r>
              <a:rPr lang="en-US" sz="3200" dirty="0">
                <a:solidFill>
                  <a:schemeClr val="bg2">
                    <a:lumMod val="50000"/>
                  </a:schemeClr>
                </a:solidFill>
              </a:rPr>
              <a:t> </a:t>
            </a: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Tree>
    <p:extLst>
      <p:ext uri="{BB962C8B-B14F-4D97-AF65-F5344CB8AC3E}">
        <p14:creationId xmlns:p14="http://schemas.microsoft.com/office/powerpoint/2010/main" val="364526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258267" y="513612"/>
            <a:ext cx="11670814" cy="1031216"/>
          </a:xfrm>
        </p:spPr>
        <p:txBody>
          <a:bodyPr anchor="b">
            <a:normAutofit/>
          </a:bodyPr>
          <a:lstStyle/>
          <a:p>
            <a:pPr algn="ctr"/>
            <a:r>
              <a:rPr lang="en-US" cap="all" dirty="0">
                <a:solidFill>
                  <a:srgbClr val="FF6129"/>
                </a:solidFill>
                <a:latin typeface="Century Gothic" panose="020B0502020202020204" pitchFamily="34" charset="0"/>
              </a:rPr>
              <a:t>Attend to the quality of instruction</a:t>
            </a:r>
          </a:p>
        </p:txBody>
      </p:sp>
      <p:pic>
        <p:nvPicPr>
          <p:cNvPr id="4" name="Picture 3">
            <a:extLst>
              <a:ext uri="{FF2B5EF4-FFF2-40B4-BE49-F238E27FC236}">
                <a16:creationId xmlns:a16="http://schemas.microsoft.com/office/drawing/2014/main" id="{A9CEC9DB-2F77-4DBA-B082-8C790E3C6A50}"/>
              </a:ext>
            </a:extLst>
          </p:cNvPr>
          <p:cNvPicPr>
            <a:picLocks noChangeAspect="1"/>
          </p:cNvPicPr>
          <p:nvPr/>
        </p:nvPicPr>
        <p:blipFill>
          <a:blip r:embed="rId2"/>
          <a:stretch>
            <a:fillRect/>
          </a:stretch>
        </p:blipFill>
        <p:spPr>
          <a:xfrm>
            <a:off x="1514293" y="2667796"/>
            <a:ext cx="5069382" cy="2598058"/>
          </a:xfrm>
          <a:prstGeom prst="rect">
            <a:avLst/>
          </a:prstGeom>
        </p:spPr>
      </p:pic>
      <p:sp>
        <p:nvSpPr>
          <p:cNvPr id="29" name="Freeform: Shape 28">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31" name="Freeform: Shape 30">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7781373" y="2279151"/>
            <a:ext cx="3627063" cy="3387145"/>
          </a:xfrm>
        </p:spPr>
        <p:txBody>
          <a:bodyPr anchor="ctr">
            <a:normAutofit/>
          </a:bodyPr>
          <a:lstStyle/>
          <a:p>
            <a:r>
              <a:rPr lang="en-US" sz="2400" dirty="0">
                <a:solidFill>
                  <a:schemeClr val="bg2">
                    <a:lumMod val="50000"/>
                  </a:schemeClr>
                </a:solidFill>
              </a:rPr>
              <a:t>World Class Research Institutions need World Class Teachers </a:t>
            </a:r>
          </a:p>
          <a:p>
            <a:pPr marL="0" indent="0">
              <a:buNone/>
            </a:pPr>
            <a:endParaRPr lang="en-US" sz="2400" dirty="0"/>
          </a:p>
          <a:p>
            <a:pPr marL="0" indent="0">
              <a:buNone/>
            </a:pPr>
            <a:r>
              <a:rPr lang="en-US" sz="2400" dirty="0"/>
              <a:t> </a:t>
            </a:r>
          </a:p>
          <a:p>
            <a:pPr marL="0" indent="0">
              <a:buNone/>
            </a:pPr>
            <a:endParaRPr lang="en-US" sz="2400" dirty="0"/>
          </a:p>
          <a:p>
            <a:pPr marL="0" indent="0">
              <a:buNone/>
            </a:pPr>
            <a:endParaRPr lang="en-US" sz="2400" dirty="0"/>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prstClr val="black">
                    <a:tint val="75000"/>
                  </a:prstClr>
                </a:solidFill>
              </a:rPr>
              <a:t>© Academic Affairs, Student Success, &amp; P-16 Integration </a:t>
            </a:r>
          </a:p>
        </p:txBody>
      </p:sp>
    </p:spTree>
    <p:extLst>
      <p:ext uri="{BB962C8B-B14F-4D97-AF65-F5344CB8AC3E}">
        <p14:creationId xmlns:p14="http://schemas.microsoft.com/office/powerpoint/2010/main" val="1662632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Teachers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838200" y="6204884"/>
            <a:ext cx="5338665" cy="365125"/>
          </a:xfrm>
        </p:spPr>
        <p:txBody>
          <a:bodyPr/>
          <a:lstStyle/>
          <a:p>
            <a:pPr algn="l"/>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fontScale="92500" lnSpcReduction="10000"/>
          </a:bodyPr>
          <a:lstStyle/>
          <a:p>
            <a:pPr>
              <a:lnSpc>
                <a:spcPct val="110000"/>
              </a:lnSpc>
            </a:pPr>
            <a:r>
              <a:rPr lang="en-US" sz="3200" dirty="0">
                <a:solidFill>
                  <a:schemeClr val="bg2">
                    <a:lumMod val="50000"/>
                  </a:schemeClr>
                </a:solidFill>
              </a:rPr>
              <a:t>Matter</a:t>
            </a:r>
          </a:p>
          <a:p>
            <a:pPr>
              <a:lnSpc>
                <a:spcPct val="110000"/>
              </a:lnSpc>
            </a:pPr>
            <a:r>
              <a:rPr lang="en-US" sz="3200" dirty="0">
                <a:solidFill>
                  <a:schemeClr val="bg2">
                    <a:lumMod val="50000"/>
                  </a:schemeClr>
                </a:solidFill>
              </a:rPr>
              <a:t>Talk about the power of teachers in K-12 but not so much in higher education</a:t>
            </a:r>
          </a:p>
          <a:p>
            <a:pPr>
              <a:lnSpc>
                <a:spcPct val="110000"/>
              </a:lnSpc>
            </a:pPr>
            <a:r>
              <a:rPr lang="en-US" sz="3200" dirty="0">
                <a:solidFill>
                  <a:schemeClr val="bg2">
                    <a:lumMod val="50000"/>
                  </a:schemeClr>
                </a:solidFill>
              </a:rPr>
              <a:t>High-quality teaching is a key factor in persistence and Graduation </a:t>
            </a:r>
            <a:r>
              <a:rPr lang="en-US" sz="1300" dirty="0">
                <a:solidFill>
                  <a:schemeClr val="bg2">
                    <a:lumMod val="50000"/>
                  </a:schemeClr>
                </a:solidFill>
              </a:rPr>
              <a:t>(Saroyan &amp; </a:t>
            </a:r>
            <a:r>
              <a:rPr lang="en-US" sz="1300" dirty="0" err="1">
                <a:solidFill>
                  <a:schemeClr val="bg2">
                    <a:lumMod val="50000"/>
                  </a:schemeClr>
                </a:solidFill>
              </a:rPr>
              <a:t>Trigwell</a:t>
            </a:r>
            <a:r>
              <a:rPr lang="en-US" sz="1300" dirty="0">
                <a:solidFill>
                  <a:schemeClr val="bg2">
                    <a:lumMod val="50000"/>
                  </a:schemeClr>
                </a:solidFill>
              </a:rPr>
              <a:t>, 2015)</a:t>
            </a:r>
          </a:p>
          <a:p>
            <a:pPr>
              <a:lnSpc>
                <a:spcPct val="110000"/>
              </a:lnSpc>
            </a:pPr>
            <a:r>
              <a:rPr lang="en-US" sz="3200" dirty="0">
                <a:solidFill>
                  <a:schemeClr val="bg2">
                    <a:lumMod val="50000"/>
                  </a:schemeClr>
                </a:solidFill>
              </a:rPr>
              <a:t>Effective teaching improves students’ critical thinking </a:t>
            </a:r>
            <a:r>
              <a:rPr lang="en-US" sz="1300" dirty="0">
                <a:solidFill>
                  <a:schemeClr val="bg2">
                    <a:lumMod val="50000"/>
                  </a:schemeClr>
                </a:solidFill>
              </a:rPr>
              <a:t>(Condon, Iverson, Manduca, </a:t>
            </a:r>
            <a:r>
              <a:rPr lang="en-US" sz="1300" dirty="0" err="1">
                <a:solidFill>
                  <a:schemeClr val="bg2">
                    <a:lumMod val="50000"/>
                  </a:schemeClr>
                </a:solidFill>
              </a:rPr>
              <a:t>Rutz</a:t>
            </a:r>
            <a:r>
              <a:rPr lang="en-US" sz="1300" dirty="0">
                <a:solidFill>
                  <a:schemeClr val="bg2">
                    <a:lumMod val="50000"/>
                  </a:schemeClr>
                </a:solidFill>
              </a:rPr>
              <a:t>, &amp; Willett, 2016)</a:t>
            </a:r>
          </a:p>
          <a:p>
            <a:pPr marL="0" indent="0">
              <a:buNone/>
            </a:pPr>
            <a:endParaRPr lang="en-US" dirty="0"/>
          </a:p>
        </p:txBody>
      </p:sp>
    </p:spTree>
    <p:extLst>
      <p:ext uri="{BB962C8B-B14F-4D97-AF65-F5344CB8AC3E}">
        <p14:creationId xmlns:p14="http://schemas.microsoft.com/office/powerpoint/2010/main" val="2727667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2F19B711-C590-44D1-9AA8-9F143B0ED5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8">
            <a:extLst>
              <a:ext uri="{FF2B5EF4-FFF2-40B4-BE49-F238E27FC236}">
                <a16:creationId xmlns:a16="http://schemas.microsoft.com/office/drawing/2014/main" id="{C0C79CF2-6A1C-4636-84CE-ABB2BE191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A5D17DF-AD65-402C-A95C-F13C770C9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indoor, book, sitting&#10;&#10;Description automatically generated">
            <a:extLst>
              <a:ext uri="{FF2B5EF4-FFF2-40B4-BE49-F238E27FC236}">
                <a16:creationId xmlns:a16="http://schemas.microsoft.com/office/drawing/2014/main" id="{344161EF-A9CB-4299-80B3-958BF8B5965D}"/>
              </a:ext>
            </a:extLst>
          </p:cNvPr>
          <p:cNvPicPr>
            <a:picLocks noChangeAspect="1"/>
          </p:cNvPicPr>
          <p:nvPr/>
        </p:nvPicPr>
        <p:blipFill>
          <a:blip r:embed="rId2"/>
          <a:stretch>
            <a:fillRect/>
          </a:stretch>
        </p:blipFill>
        <p:spPr>
          <a:xfrm>
            <a:off x="1856651" y="1764383"/>
            <a:ext cx="3414597" cy="3329233"/>
          </a:xfrm>
          <a:prstGeom prst="rect">
            <a:avLst/>
          </a:prstGeom>
        </p:spPr>
      </p:pic>
      <p:pic>
        <p:nvPicPr>
          <p:cNvPr id="12" name="Picture 11" descr="A picture containing building&#10;&#10;Description automatically generated">
            <a:extLst>
              <a:ext uri="{FF2B5EF4-FFF2-40B4-BE49-F238E27FC236}">
                <a16:creationId xmlns:a16="http://schemas.microsoft.com/office/drawing/2014/main" id="{ED200936-AC90-4A53-B0C0-DB6F9E9FECD2}"/>
              </a:ext>
            </a:extLst>
          </p:cNvPr>
          <p:cNvPicPr>
            <a:picLocks noChangeAspect="1"/>
          </p:cNvPicPr>
          <p:nvPr/>
        </p:nvPicPr>
        <p:blipFill>
          <a:blip r:embed="rId3"/>
          <a:stretch>
            <a:fillRect/>
          </a:stretch>
        </p:blipFill>
        <p:spPr>
          <a:xfrm>
            <a:off x="6078048" y="2137094"/>
            <a:ext cx="4150703" cy="2583812"/>
          </a:xfrm>
          <a:prstGeom prst="rect">
            <a:avLst/>
          </a:prstGeom>
        </p:spPr>
      </p:pic>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solidFill>
                  <a:srgbClr val="FFFFFF"/>
                </a:solidFill>
              </a:rPr>
              <a:t>© Academic Affairs, Student Success, &amp; P-16 Integration </a:t>
            </a:r>
          </a:p>
        </p:txBody>
      </p:sp>
      <p:cxnSp>
        <p:nvCxnSpPr>
          <p:cNvPr id="24" name="Straight Connector 23">
            <a:extLst>
              <a:ext uri="{FF2B5EF4-FFF2-40B4-BE49-F238E27FC236}">
                <a16:creationId xmlns:a16="http://schemas.microsoft.com/office/drawing/2014/main" id="{AC272043-9ED4-4360-BA69-5442B3A0EE6C}"/>
              </a:ext>
            </a:extLst>
          </p:cNvPr>
          <p:cNvCxnSpPr/>
          <p:nvPr/>
        </p:nvCxnSpPr>
        <p:spPr>
          <a:xfrm flipH="1">
            <a:off x="8525435" y="3021106"/>
            <a:ext cx="502024" cy="546847"/>
          </a:xfrm>
          <a:prstGeom prst="line">
            <a:avLst/>
          </a:prstGeom>
        </p:spPr>
        <p:style>
          <a:lnRef idx="3">
            <a:schemeClr val="dk1"/>
          </a:lnRef>
          <a:fillRef idx="0">
            <a:schemeClr val="dk1"/>
          </a:fillRef>
          <a:effectRef idx="2">
            <a:schemeClr val="dk1"/>
          </a:effectRef>
          <a:fontRef idx="minor">
            <a:schemeClr val="tx1"/>
          </a:fontRef>
        </p:style>
      </p:cxnSp>
      <p:cxnSp>
        <p:nvCxnSpPr>
          <p:cNvPr id="46" name="Straight Connector 45">
            <a:extLst>
              <a:ext uri="{FF2B5EF4-FFF2-40B4-BE49-F238E27FC236}">
                <a16:creationId xmlns:a16="http://schemas.microsoft.com/office/drawing/2014/main" id="{29485213-CD5D-4D4C-A08E-FE54548A78F9}"/>
              </a:ext>
            </a:extLst>
          </p:cNvPr>
          <p:cNvCxnSpPr>
            <a:cxnSpLocks/>
          </p:cNvCxnSpPr>
          <p:nvPr/>
        </p:nvCxnSpPr>
        <p:spPr>
          <a:xfrm>
            <a:off x="8503024" y="3068394"/>
            <a:ext cx="524435" cy="466165"/>
          </a:xfrm>
          <a:prstGeom prst="line">
            <a:avLst/>
          </a:prstGeom>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E2DE0AC0-F6EA-4B5A-AF5A-4741FF567451}"/>
              </a:ext>
            </a:extLst>
          </p:cNvPr>
          <p:cNvSpPr txBox="1"/>
          <p:nvPr/>
        </p:nvSpPr>
        <p:spPr>
          <a:xfrm rot="21154484">
            <a:off x="8413378" y="2610361"/>
            <a:ext cx="1102658" cy="461665"/>
          </a:xfrm>
          <a:prstGeom prst="rect">
            <a:avLst/>
          </a:prstGeom>
          <a:noFill/>
        </p:spPr>
        <p:txBody>
          <a:bodyPr wrap="square" rtlCol="0">
            <a:spAutoFit/>
          </a:bodyPr>
          <a:lstStyle/>
          <a:p>
            <a:r>
              <a:rPr lang="en-US" sz="2400" dirty="0">
                <a:solidFill>
                  <a:schemeClr val="bg1"/>
                </a:solidFill>
                <a:latin typeface="MV Boli" panose="02000500030200090000" pitchFamily="2" charset="0"/>
                <a:cs typeface="MV Boli" panose="02000500030200090000" pitchFamily="2" charset="0"/>
              </a:rPr>
              <a:t>Our</a:t>
            </a:r>
          </a:p>
        </p:txBody>
      </p:sp>
    </p:spTree>
    <p:extLst>
      <p:ext uri="{BB962C8B-B14F-4D97-AF65-F5344CB8AC3E}">
        <p14:creationId xmlns:p14="http://schemas.microsoft.com/office/powerpoint/2010/main" val="3767425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Teachers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dirty="0">
                <a:solidFill>
                  <a:schemeClr val="bg2">
                    <a:lumMod val="50000"/>
                  </a:schemeClr>
                </a:solidFill>
              </a:rPr>
              <a:t>Impact student aspirations </a:t>
            </a:r>
          </a:p>
          <a:p>
            <a:r>
              <a:rPr lang="en-US" dirty="0">
                <a:solidFill>
                  <a:schemeClr val="bg2">
                    <a:lumMod val="50000"/>
                  </a:schemeClr>
                </a:solidFill>
              </a:rPr>
              <a:t>Fuel students’ passion, interest, and motivation for learning</a:t>
            </a:r>
          </a:p>
          <a:p>
            <a:r>
              <a:rPr lang="en-US" dirty="0">
                <a:solidFill>
                  <a:schemeClr val="bg2">
                    <a:lumMod val="50000"/>
                  </a:schemeClr>
                </a:solidFill>
              </a:rPr>
              <a:t>Improve students’ sense of academic ability and value</a:t>
            </a:r>
          </a:p>
          <a:p>
            <a:endParaRPr lang="en-US" dirty="0"/>
          </a:p>
        </p:txBody>
      </p:sp>
    </p:spTree>
    <p:extLst>
      <p:ext uri="{BB962C8B-B14F-4D97-AF65-F5344CB8AC3E}">
        <p14:creationId xmlns:p14="http://schemas.microsoft.com/office/powerpoint/2010/main" val="1704138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How instruction happens matters</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fontScale="92500" lnSpcReduction="20000"/>
          </a:bodyPr>
          <a:lstStyle/>
          <a:p>
            <a:r>
              <a:rPr lang="en-US" dirty="0">
                <a:solidFill>
                  <a:schemeClr val="bg2">
                    <a:lumMod val="50000"/>
                  </a:schemeClr>
                </a:solidFill>
              </a:rPr>
              <a:t>Transparency</a:t>
            </a:r>
          </a:p>
          <a:p>
            <a:r>
              <a:rPr lang="en-US" dirty="0">
                <a:solidFill>
                  <a:schemeClr val="bg2">
                    <a:lumMod val="50000"/>
                  </a:schemeClr>
                </a:solidFill>
              </a:rPr>
              <a:t>Pedagogical Approaches</a:t>
            </a:r>
          </a:p>
          <a:p>
            <a:r>
              <a:rPr lang="en-US" dirty="0">
                <a:solidFill>
                  <a:schemeClr val="bg2">
                    <a:lumMod val="50000"/>
                  </a:schemeClr>
                </a:solidFill>
              </a:rPr>
              <a:t>Assessment</a:t>
            </a:r>
          </a:p>
          <a:p>
            <a:r>
              <a:rPr lang="en-US" dirty="0">
                <a:solidFill>
                  <a:schemeClr val="bg2">
                    <a:lumMod val="50000"/>
                  </a:schemeClr>
                </a:solidFill>
              </a:rPr>
              <a:t>Reflection and Self-Regulation</a:t>
            </a:r>
          </a:p>
          <a:p>
            <a:r>
              <a:rPr lang="en-US" dirty="0">
                <a:solidFill>
                  <a:schemeClr val="bg2">
                    <a:lumMod val="50000"/>
                  </a:schemeClr>
                </a:solidFill>
              </a:rPr>
              <a:t>Alignment</a:t>
            </a:r>
          </a:p>
          <a:p>
            <a:r>
              <a:rPr lang="en-US" dirty="0">
                <a:solidFill>
                  <a:schemeClr val="bg2">
                    <a:lumMod val="50000"/>
                  </a:schemeClr>
                </a:solidFill>
              </a:rPr>
              <a:t>Relevance</a:t>
            </a:r>
          </a:p>
          <a:p>
            <a:pPr marL="0" indent="0">
              <a:buNone/>
            </a:pPr>
            <a:endParaRPr lang="en-US" dirty="0">
              <a:solidFill>
                <a:schemeClr val="bg2">
                  <a:lumMod val="50000"/>
                </a:schemeClr>
              </a:solidFill>
            </a:endParaRPr>
          </a:p>
          <a:p>
            <a:pPr marL="0" indent="0">
              <a:buNone/>
            </a:pPr>
            <a:r>
              <a:rPr lang="en-US" sz="3200" dirty="0">
                <a:solidFill>
                  <a:schemeClr val="bg2">
                    <a:lumMod val="50000"/>
                  </a:schemeClr>
                </a:solidFill>
              </a:rPr>
              <a:t> </a:t>
            </a:r>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Tree>
    <p:extLst>
      <p:ext uri="{BB962C8B-B14F-4D97-AF65-F5344CB8AC3E}">
        <p14:creationId xmlns:p14="http://schemas.microsoft.com/office/powerpoint/2010/main" val="2564969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Inclusive Teaching</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p:txBody>
          <a:bodyPr>
            <a:normAutofit/>
          </a:bodyPr>
          <a:lstStyle/>
          <a:p>
            <a:r>
              <a:rPr lang="en-US" dirty="0">
                <a:solidFill>
                  <a:schemeClr val="bg2">
                    <a:lumMod val="50000"/>
                  </a:schemeClr>
                </a:solidFill>
              </a:rPr>
              <a:t>Values course design</a:t>
            </a:r>
          </a:p>
          <a:p>
            <a:pPr lvl="1"/>
            <a:r>
              <a:rPr lang="en-US" dirty="0">
                <a:solidFill>
                  <a:schemeClr val="bg2">
                    <a:lumMod val="50000"/>
                  </a:schemeClr>
                </a:solidFill>
              </a:rPr>
              <a:t>Not just the way teach, but how we prepare our materials </a:t>
            </a:r>
          </a:p>
          <a:p>
            <a:r>
              <a:rPr lang="en-US" dirty="0">
                <a:solidFill>
                  <a:schemeClr val="bg2">
                    <a:lumMod val="50000"/>
                  </a:schemeClr>
                </a:solidFill>
              </a:rPr>
              <a:t>Values discernment</a:t>
            </a:r>
          </a:p>
          <a:p>
            <a:pPr lvl="1"/>
            <a:r>
              <a:rPr lang="en-US" dirty="0">
                <a:solidFill>
                  <a:schemeClr val="bg2">
                    <a:lumMod val="50000"/>
                  </a:schemeClr>
                </a:solidFill>
              </a:rPr>
              <a:t>Critical self-reflection</a:t>
            </a:r>
          </a:p>
          <a:p>
            <a:r>
              <a:rPr lang="en-US" dirty="0">
                <a:solidFill>
                  <a:schemeClr val="bg2">
                    <a:lumMod val="50000"/>
                  </a:schemeClr>
                </a:solidFill>
              </a:rPr>
              <a:t>Values a sense of belonging</a:t>
            </a:r>
          </a:p>
          <a:p>
            <a:pPr lvl="1"/>
            <a:r>
              <a:rPr lang="en-US" dirty="0">
                <a:solidFill>
                  <a:schemeClr val="bg2">
                    <a:lumMod val="50000"/>
                  </a:schemeClr>
                </a:solidFill>
              </a:rPr>
              <a:t>Ensure a positive, shared learning environment</a:t>
            </a:r>
          </a:p>
          <a:p>
            <a:pPr marL="0" indent="0">
              <a:buNone/>
            </a:pPr>
            <a:r>
              <a:rPr lang="en-US" sz="1200" dirty="0">
                <a:solidFill>
                  <a:schemeClr val="bg2">
                    <a:lumMod val="50000"/>
                  </a:schemeClr>
                </a:solidFill>
              </a:rPr>
              <a:t>									Gannon, 2018</a:t>
            </a: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311198" y="6176963"/>
            <a:ext cx="4114800" cy="365125"/>
          </a:xfrm>
        </p:spPr>
        <p:txBody>
          <a:bodyPr/>
          <a:lstStyle/>
          <a:p>
            <a:r>
              <a:rPr lang="en-US" dirty="0">
                <a:solidFill>
                  <a:schemeClr val="bg1"/>
                </a:solidFill>
              </a:rPr>
              <a:t>© Academic Affairs, Student Success, &amp; P-16 Integration </a:t>
            </a:r>
          </a:p>
        </p:txBody>
      </p:sp>
    </p:spTree>
    <p:extLst>
      <p:ext uri="{BB962C8B-B14F-4D97-AF65-F5344CB8AC3E}">
        <p14:creationId xmlns:p14="http://schemas.microsoft.com/office/powerpoint/2010/main" val="3579563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3600" cap="all" dirty="0">
                <a:solidFill>
                  <a:srgbClr val="FF6129"/>
                </a:solidFill>
                <a:latin typeface="Century Gothic" panose="020B0502020202020204" pitchFamily="34" charset="0"/>
              </a:rPr>
              <a:t>Students as learners and teachers (salt)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p:txBody>
          <a:bodyPr>
            <a:normAutofit/>
          </a:bodyPr>
          <a:lstStyle/>
          <a:p>
            <a:r>
              <a:rPr lang="en-US" dirty="0">
                <a:solidFill>
                  <a:schemeClr val="bg2">
                    <a:lumMod val="50000"/>
                  </a:schemeClr>
                </a:solidFill>
              </a:rPr>
              <a:t>Paid pedagogical consultants to faculty</a:t>
            </a:r>
          </a:p>
          <a:p>
            <a:r>
              <a:rPr lang="en-US" dirty="0">
                <a:solidFill>
                  <a:schemeClr val="bg2">
                    <a:lumMod val="50000"/>
                  </a:schemeClr>
                </a:solidFill>
              </a:rPr>
              <a:t>Pose questions to faculty to help them identify their assumptions about learning and students </a:t>
            </a:r>
          </a:p>
          <a:p>
            <a:r>
              <a:rPr lang="en-US" dirty="0">
                <a:solidFill>
                  <a:schemeClr val="bg2">
                    <a:lumMod val="50000"/>
                  </a:schemeClr>
                </a:solidFill>
              </a:rPr>
              <a:t>Attend class as an observer</a:t>
            </a:r>
          </a:p>
          <a:p>
            <a:r>
              <a:rPr lang="en-US" dirty="0">
                <a:solidFill>
                  <a:schemeClr val="bg2">
                    <a:lumMod val="50000"/>
                  </a:schemeClr>
                </a:solidFill>
              </a:rPr>
              <a:t>Semester long project </a:t>
            </a:r>
          </a:p>
          <a:p>
            <a:r>
              <a:rPr lang="en-US" dirty="0">
                <a:solidFill>
                  <a:schemeClr val="bg2">
                    <a:lumMod val="50000"/>
                  </a:schemeClr>
                </a:solidFill>
              </a:rPr>
              <a:t>Meet weekly with faculty to suggest revisions and ways to make the classroom more inclusive </a:t>
            </a:r>
          </a:p>
          <a:p>
            <a:pPr marL="0" indent="0" algn="r">
              <a:buNone/>
            </a:pPr>
            <a:r>
              <a:rPr lang="en-US" sz="1200" dirty="0">
                <a:solidFill>
                  <a:schemeClr val="bg2">
                    <a:lumMod val="50000"/>
                  </a:schemeClr>
                </a:solidFill>
              </a:rPr>
              <a:t>Cook-Sather, 2019</a:t>
            </a:r>
          </a:p>
          <a:p>
            <a:pPr marL="0" indent="0" algn="r">
              <a:buNone/>
            </a:pPr>
            <a:r>
              <a:rPr lang="en-US" sz="1200" dirty="0">
                <a:solidFill>
                  <a:schemeClr val="bg2">
                    <a:lumMod val="50000"/>
                  </a:schemeClr>
                </a:solidFill>
              </a:rPr>
              <a:t>Bryn </a:t>
            </a:r>
            <a:r>
              <a:rPr lang="en-US" sz="1200" dirty="0" err="1">
                <a:solidFill>
                  <a:schemeClr val="bg2">
                    <a:lumMod val="50000"/>
                  </a:schemeClr>
                </a:solidFill>
              </a:rPr>
              <a:t>Mawr</a:t>
            </a:r>
            <a:r>
              <a:rPr lang="en-US" sz="1200" dirty="0">
                <a:solidFill>
                  <a:schemeClr val="bg2">
                    <a:lumMod val="50000"/>
                  </a:schemeClr>
                </a:solidFill>
              </a:rPr>
              <a:t> College</a:t>
            </a: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p:txBody>
          <a:bodyPr/>
          <a:lstStyle/>
          <a:p>
            <a:r>
              <a:rPr lang="en-US" dirty="0">
                <a:solidFill>
                  <a:schemeClr val="bg1"/>
                </a:solidFill>
              </a:rPr>
              <a:t>© Academic Affairs, Student Success, &amp; P-16 Integration </a:t>
            </a:r>
          </a:p>
        </p:txBody>
      </p:sp>
    </p:spTree>
    <p:extLst>
      <p:ext uri="{BB962C8B-B14F-4D97-AF65-F5344CB8AC3E}">
        <p14:creationId xmlns:p14="http://schemas.microsoft.com/office/powerpoint/2010/main" val="1749117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743386" y="92899"/>
            <a:ext cx="10515600" cy="1325563"/>
          </a:xfrm>
        </p:spPr>
        <p:txBody>
          <a:bodyPr>
            <a:normAutofit/>
          </a:bodyPr>
          <a:lstStyle/>
          <a:p>
            <a:r>
              <a:rPr lang="en-US" sz="3600" cap="all" dirty="0">
                <a:solidFill>
                  <a:srgbClr val="FF6129"/>
                </a:solidFill>
                <a:latin typeface="Century Gothic" panose="020B0502020202020204" pitchFamily="34" charset="0"/>
              </a:rPr>
              <a:t>National Survey on Student Engagement</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622385" y="6210950"/>
            <a:ext cx="5338665" cy="365125"/>
          </a:xfrm>
        </p:spPr>
        <p:txBody>
          <a:bodyPr/>
          <a:lstStyle/>
          <a:p>
            <a:pPr algn="l"/>
            <a:r>
              <a:rPr lang="en-US" dirty="0">
                <a:solidFill>
                  <a:schemeClr val="bg1"/>
                </a:solidFill>
              </a:rPr>
              <a:t>© Academic Affairs, Student Success, &amp; P-16 Integration </a:t>
            </a:r>
          </a:p>
        </p:txBody>
      </p:sp>
      <p:graphicFrame>
        <p:nvGraphicFramePr>
          <p:cNvPr id="8" name="Table 7">
            <a:extLst>
              <a:ext uri="{FF2B5EF4-FFF2-40B4-BE49-F238E27FC236}">
                <a16:creationId xmlns:a16="http://schemas.microsoft.com/office/drawing/2014/main" id="{5CB5C383-E0A3-4B07-828C-71F50F579A09}"/>
              </a:ext>
            </a:extLst>
          </p:cNvPr>
          <p:cNvGraphicFramePr>
            <a:graphicFrameLocks noGrp="1"/>
          </p:cNvGraphicFramePr>
          <p:nvPr>
            <p:extLst>
              <p:ext uri="{D42A27DB-BD31-4B8C-83A1-F6EECF244321}">
                <p14:modId xmlns:p14="http://schemas.microsoft.com/office/powerpoint/2010/main" val="553117267"/>
              </p:ext>
            </p:extLst>
          </p:nvPr>
        </p:nvGraphicFramePr>
        <p:xfrm>
          <a:off x="991181" y="1202077"/>
          <a:ext cx="9939738" cy="4264820"/>
        </p:xfrm>
        <a:graphic>
          <a:graphicData uri="http://schemas.openxmlformats.org/drawingml/2006/table">
            <a:tbl>
              <a:tblPr firstRow="1" firstCol="1" bandRow="1">
                <a:tableStyleId>{C083E6E3-FA7D-4D7B-A595-EF9225AFEA82}</a:tableStyleId>
              </a:tblPr>
              <a:tblGrid>
                <a:gridCol w="3769283">
                  <a:extLst>
                    <a:ext uri="{9D8B030D-6E8A-4147-A177-3AD203B41FA5}">
                      <a16:colId xmlns:a16="http://schemas.microsoft.com/office/drawing/2014/main" val="2840166375"/>
                    </a:ext>
                  </a:extLst>
                </a:gridCol>
                <a:gridCol w="6170455">
                  <a:extLst>
                    <a:ext uri="{9D8B030D-6E8A-4147-A177-3AD203B41FA5}">
                      <a16:colId xmlns:a16="http://schemas.microsoft.com/office/drawing/2014/main" val="764602614"/>
                    </a:ext>
                  </a:extLst>
                </a:gridCol>
              </a:tblGrid>
              <a:tr h="554687">
                <a:tc>
                  <a:txBody>
                    <a:bodyPr/>
                    <a:lstStyle/>
                    <a:p>
                      <a:pPr marL="0" marR="0" algn="ctr">
                        <a:lnSpc>
                          <a:spcPct val="107000"/>
                        </a:lnSpc>
                        <a:spcBef>
                          <a:spcPts val="0"/>
                        </a:spcBef>
                        <a:spcAft>
                          <a:spcPts val="0"/>
                        </a:spcAft>
                      </a:pPr>
                      <a:r>
                        <a:rPr lang="en-US" sz="2000" dirty="0">
                          <a:effectLst/>
                        </a:rPr>
                        <a:t>Theme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tc>
                  <a:txBody>
                    <a:bodyPr/>
                    <a:lstStyle/>
                    <a:p>
                      <a:pPr marL="0" marR="0" algn="ctr">
                        <a:lnSpc>
                          <a:spcPct val="107000"/>
                        </a:lnSpc>
                        <a:spcBef>
                          <a:spcPts val="0"/>
                        </a:spcBef>
                        <a:spcAft>
                          <a:spcPts val="0"/>
                        </a:spcAft>
                      </a:pPr>
                      <a:r>
                        <a:rPr lang="en-US" sz="2000">
                          <a:effectLst/>
                        </a:rPr>
                        <a:t>Engagement Indicators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6675" marR="66675" marT="66675" marB="66675" anchor="ctr"/>
                </a:tc>
                <a:extLst>
                  <a:ext uri="{0D108BD9-81ED-4DB2-BD59-A6C34878D82A}">
                    <a16:rowId xmlns:a16="http://schemas.microsoft.com/office/drawing/2014/main" val="3032437294"/>
                  </a:ext>
                </a:extLst>
              </a:tr>
              <a:tr h="1369917">
                <a:tc>
                  <a:txBody>
                    <a:bodyPr/>
                    <a:lstStyle/>
                    <a:p>
                      <a:pPr marL="0" marR="0" algn="ctr">
                        <a:lnSpc>
                          <a:spcPct val="107000"/>
                        </a:lnSpc>
                        <a:spcBef>
                          <a:spcPts val="0"/>
                        </a:spcBef>
                        <a:spcAft>
                          <a:spcPts val="0"/>
                        </a:spcAft>
                      </a:pPr>
                      <a:r>
                        <a:rPr lang="en-US" sz="2000" dirty="0">
                          <a:effectLst/>
                        </a:rPr>
                        <a:t>Academic Challenge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tc>
                  <a:txBody>
                    <a:bodyPr/>
                    <a:lstStyle/>
                    <a:p>
                      <a:pPr marL="0" marR="0" algn="ctr">
                        <a:lnSpc>
                          <a:spcPct val="107000"/>
                        </a:lnSpc>
                        <a:spcBef>
                          <a:spcPts val="0"/>
                        </a:spcBef>
                        <a:spcAft>
                          <a:spcPts val="0"/>
                        </a:spcAft>
                      </a:pPr>
                      <a:r>
                        <a:rPr lang="en-US" sz="2000" u="sng" dirty="0">
                          <a:effectLst/>
                          <a:hlinkClick r:id="rId3"/>
                        </a:rPr>
                        <a:t>Higher-Order Learning</a:t>
                      </a:r>
                      <a:r>
                        <a:rPr lang="en-US" sz="2000" dirty="0">
                          <a:effectLst/>
                        </a:rPr>
                        <a:t> </a:t>
                      </a:r>
                      <a:br>
                        <a:rPr lang="en-US" sz="2000" dirty="0">
                          <a:effectLst/>
                        </a:rPr>
                      </a:br>
                      <a:r>
                        <a:rPr lang="en-US" sz="2000" u="sng" dirty="0">
                          <a:effectLst/>
                          <a:hlinkClick r:id="rId4"/>
                        </a:rPr>
                        <a:t>Reflective &amp; Integrative Learning</a:t>
                      </a:r>
                      <a:br>
                        <a:rPr lang="en-US" sz="2000" dirty="0">
                          <a:effectLst/>
                        </a:rPr>
                      </a:br>
                      <a:r>
                        <a:rPr lang="en-US" sz="2000" u="sng" dirty="0" err="1">
                          <a:effectLst/>
                          <a:hlinkClick r:id="rId5"/>
                        </a:rPr>
                        <a:t>Learning</a:t>
                      </a:r>
                      <a:r>
                        <a:rPr lang="en-US" sz="2000" u="sng" dirty="0">
                          <a:effectLst/>
                          <a:hlinkClick r:id="rId5"/>
                        </a:rPr>
                        <a:t> Strategies</a:t>
                      </a:r>
                      <a:br>
                        <a:rPr lang="en-US" sz="2000" dirty="0">
                          <a:effectLst/>
                        </a:rPr>
                      </a:br>
                      <a:r>
                        <a:rPr lang="en-US" sz="2000" u="sng" dirty="0">
                          <a:effectLst/>
                          <a:hlinkClick r:id="rId6"/>
                        </a:rPr>
                        <a:t>Quantitative Reasoning</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extLst>
                  <a:ext uri="{0D108BD9-81ED-4DB2-BD59-A6C34878D82A}">
                    <a16:rowId xmlns:a16="http://schemas.microsoft.com/office/drawing/2014/main" val="3761359543"/>
                  </a:ext>
                </a:extLst>
              </a:tr>
              <a:tr h="774939">
                <a:tc>
                  <a:txBody>
                    <a:bodyPr/>
                    <a:lstStyle/>
                    <a:p>
                      <a:pPr marL="0" marR="0" algn="ctr">
                        <a:lnSpc>
                          <a:spcPct val="107000"/>
                        </a:lnSpc>
                        <a:spcBef>
                          <a:spcPts val="0"/>
                        </a:spcBef>
                        <a:spcAft>
                          <a:spcPts val="0"/>
                        </a:spcAft>
                      </a:pPr>
                      <a:r>
                        <a:rPr lang="en-US" sz="2000">
                          <a:effectLst/>
                        </a:rPr>
                        <a:t>Learning with Peers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tc>
                  <a:txBody>
                    <a:bodyPr/>
                    <a:lstStyle/>
                    <a:p>
                      <a:pPr marL="0" marR="0" algn="ctr">
                        <a:lnSpc>
                          <a:spcPct val="107000"/>
                        </a:lnSpc>
                        <a:spcBef>
                          <a:spcPts val="0"/>
                        </a:spcBef>
                        <a:spcAft>
                          <a:spcPts val="0"/>
                        </a:spcAft>
                      </a:pPr>
                      <a:r>
                        <a:rPr lang="en-US" sz="2000" u="sng" dirty="0">
                          <a:effectLst/>
                          <a:hlinkClick r:id="rId7"/>
                        </a:rPr>
                        <a:t>Collaborative Learning</a:t>
                      </a:r>
                      <a:br>
                        <a:rPr lang="en-US" sz="2000" dirty="0">
                          <a:effectLst/>
                        </a:rPr>
                      </a:br>
                      <a:r>
                        <a:rPr lang="en-US" sz="2000" u="sng" dirty="0">
                          <a:effectLst/>
                          <a:hlinkClick r:id="rId8"/>
                        </a:rPr>
                        <a:t>Discussions with Diverse Others</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extLst>
                  <a:ext uri="{0D108BD9-81ED-4DB2-BD59-A6C34878D82A}">
                    <a16:rowId xmlns:a16="http://schemas.microsoft.com/office/drawing/2014/main" val="1069924995"/>
                  </a:ext>
                </a:extLst>
              </a:tr>
              <a:tr h="774939">
                <a:tc>
                  <a:txBody>
                    <a:bodyPr/>
                    <a:lstStyle/>
                    <a:p>
                      <a:pPr marL="0" marR="0" algn="ctr">
                        <a:lnSpc>
                          <a:spcPct val="107000"/>
                        </a:lnSpc>
                        <a:spcBef>
                          <a:spcPts val="0"/>
                        </a:spcBef>
                        <a:spcAft>
                          <a:spcPts val="0"/>
                        </a:spcAft>
                      </a:pPr>
                      <a:r>
                        <a:rPr lang="en-US" sz="2000">
                          <a:effectLst/>
                        </a:rPr>
                        <a:t>Experiences with Faculty</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tc>
                  <a:txBody>
                    <a:bodyPr/>
                    <a:lstStyle/>
                    <a:p>
                      <a:pPr marL="0" marR="0" algn="ctr">
                        <a:lnSpc>
                          <a:spcPct val="107000"/>
                        </a:lnSpc>
                        <a:spcBef>
                          <a:spcPts val="0"/>
                        </a:spcBef>
                        <a:spcAft>
                          <a:spcPts val="0"/>
                        </a:spcAft>
                      </a:pPr>
                      <a:r>
                        <a:rPr lang="en-US" sz="2000" u="sng" dirty="0">
                          <a:effectLst/>
                          <a:hlinkClick r:id="rId9"/>
                        </a:rPr>
                        <a:t>Student-Faculty Interaction</a:t>
                      </a:r>
                      <a:br>
                        <a:rPr lang="en-US" sz="2000" dirty="0">
                          <a:effectLst/>
                        </a:rPr>
                      </a:br>
                      <a:r>
                        <a:rPr lang="en-US" sz="2000" u="sng" dirty="0">
                          <a:effectLst/>
                          <a:hlinkClick r:id="rId10"/>
                        </a:rPr>
                        <a:t>Effective Teaching Practices</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extLst>
                  <a:ext uri="{0D108BD9-81ED-4DB2-BD59-A6C34878D82A}">
                    <a16:rowId xmlns:a16="http://schemas.microsoft.com/office/drawing/2014/main" val="1604858313"/>
                  </a:ext>
                </a:extLst>
              </a:tr>
              <a:tr h="774939">
                <a:tc>
                  <a:txBody>
                    <a:bodyPr/>
                    <a:lstStyle/>
                    <a:p>
                      <a:pPr marL="0" marR="0" algn="ctr">
                        <a:lnSpc>
                          <a:spcPct val="107000"/>
                        </a:lnSpc>
                        <a:spcBef>
                          <a:spcPts val="0"/>
                        </a:spcBef>
                        <a:spcAft>
                          <a:spcPts val="0"/>
                        </a:spcAft>
                      </a:pPr>
                      <a:r>
                        <a:rPr lang="en-US" sz="2000">
                          <a:effectLst/>
                        </a:rPr>
                        <a:t>Campus Environment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tc>
                  <a:txBody>
                    <a:bodyPr/>
                    <a:lstStyle/>
                    <a:p>
                      <a:pPr marL="0" marR="0" algn="ctr">
                        <a:lnSpc>
                          <a:spcPct val="107000"/>
                        </a:lnSpc>
                        <a:spcBef>
                          <a:spcPts val="0"/>
                        </a:spcBef>
                        <a:spcAft>
                          <a:spcPts val="0"/>
                        </a:spcAft>
                      </a:pPr>
                      <a:r>
                        <a:rPr lang="en-US" sz="2000" u="sng" dirty="0">
                          <a:effectLst/>
                          <a:hlinkClick r:id="rId11"/>
                        </a:rPr>
                        <a:t>Quality of Interactions</a:t>
                      </a:r>
                      <a:br>
                        <a:rPr lang="en-US" sz="2000" dirty="0">
                          <a:effectLst/>
                        </a:rPr>
                      </a:br>
                      <a:r>
                        <a:rPr lang="en-US" sz="2000" u="sng" dirty="0">
                          <a:effectLst/>
                          <a:hlinkClick r:id="rId12"/>
                        </a:rPr>
                        <a:t>Supportive Environment</a:t>
                      </a: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90500" marR="47625" marT="47625" marB="47625" anchor="ctr"/>
                </a:tc>
                <a:extLst>
                  <a:ext uri="{0D108BD9-81ED-4DB2-BD59-A6C34878D82A}">
                    <a16:rowId xmlns:a16="http://schemas.microsoft.com/office/drawing/2014/main" val="3155191825"/>
                  </a:ext>
                </a:extLst>
              </a:tr>
            </a:tbl>
          </a:graphicData>
        </a:graphic>
      </p:graphicFrame>
    </p:spTree>
    <p:extLst>
      <p:ext uri="{BB962C8B-B14F-4D97-AF65-F5344CB8AC3E}">
        <p14:creationId xmlns:p14="http://schemas.microsoft.com/office/powerpoint/2010/main" val="41506648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a16="http://schemas.microsoft.com/office/drawing/2014/main" id="{1EC3F336-424E-4B51-B52E-525E4DF2CEFF}"/>
              </a:ext>
            </a:extLst>
          </p:cNvPr>
          <p:cNvPicPr>
            <a:picLocks noChangeAspect="1"/>
          </p:cNvPicPr>
          <p:nvPr/>
        </p:nvPicPr>
        <p:blipFill rotWithShape="1">
          <a:blip r:embed="rId3"/>
          <a:srcRect t="36518" b="6135"/>
          <a:stretch/>
        </p:blipFill>
        <p:spPr>
          <a:xfrm>
            <a:off x="-1" y="10"/>
            <a:ext cx="12192001" cy="4666928"/>
          </a:xfrm>
          <a:prstGeom prst="rect">
            <a:avLst/>
          </a:prstGeom>
        </p:spPr>
      </p:pic>
      <p:pic>
        <p:nvPicPr>
          <p:cNvPr id="12" name="Picture 11">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Oval 13">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804998" y="4551037"/>
            <a:ext cx="5021782" cy="1509931"/>
          </a:xfrm>
        </p:spPr>
        <p:txBody>
          <a:bodyPr>
            <a:normAutofit/>
          </a:bodyPr>
          <a:lstStyle/>
          <a:p>
            <a:r>
              <a:rPr lang="en-US" sz="4000" cap="all" dirty="0">
                <a:solidFill>
                  <a:srgbClr val="FF6129"/>
                </a:solidFill>
                <a:latin typeface="Century Gothic" panose="020B0502020202020204" pitchFamily="34" charset="0"/>
              </a:rPr>
              <a:t>How do we value teaching?</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6470247" y="4551037"/>
            <a:ext cx="4926411" cy="1509935"/>
          </a:xfrm>
        </p:spPr>
        <p:txBody>
          <a:bodyPr anchor="ctr">
            <a:normAutofit/>
          </a:bodyPr>
          <a:lstStyle/>
          <a:p>
            <a:pPr marL="0" indent="0">
              <a:buNone/>
            </a:pPr>
            <a:r>
              <a:rPr lang="en-US" sz="1800">
                <a:solidFill>
                  <a:srgbClr val="000000"/>
                </a:solidFill>
              </a:rPr>
              <a:t> </a:t>
            </a:r>
          </a:p>
          <a:p>
            <a:pPr marL="457200" lvl="1" indent="0">
              <a:buNone/>
            </a:pPr>
            <a:endParaRPr lang="en-US" sz="1800">
              <a:solidFill>
                <a:srgbClr val="000000"/>
              </a:solidFill>
            </a:endParaRPr>
          </a:p>
          <a:p>
            <a:pPr marL="0" indent="0">
              <a:buNone/>
            </a:pPr>
            <a:endParaRPr lang="en-US" sz="1800">
              <a:solidFill>
                <a:srgbClr val="000000"/>
              </a:solidFill>
            </a:endParaRPr>
          </a:p>
          <a:p>
            <a:endParaRPr lang="en-US" sz="1800">
              <a:solidFill>
                <a:srgbClr val="000000"/>
              </a:solidFill>
            </a:endParaRPr>
          </a:p>
          <a:p>
            <a:pPr marL="0" indent="0">
              <a:buNone/>
            </a:pPr>
            <a:endParaRPr lang="en-US" sz="1800">
              <a:solidFill>
                <a:srgbClr val="000000"/>
              </a:solidFill>
            </a:endParaRPr>
          </a:p>
          <a:p>
            <a:pPr marL="0" indent="0">
              <a:buNone/>
            </a:pPr>
            <a:endParaRPr lang="en-US" sz="1800">
              <a:solidFill>
                <a:srgbClr val="000000"/>
              </a:solidFill>
            </a:endParaRP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805661" y="6223702"/>
            <a:ext cx="6584750" cy="314067"/>
          </a:xfrm>
        </p:spPr>
        <p:txBody>
          <a:bodyPr>
            <a:normAutofit/>
          </a:bodyPr>
          <a:lstStyle/>
          <a:p>
            <a:pPr algn="l">
              <a:spcAft>
                <a:spcPts val="600"/>
              </a:spcAft>
            </a:pPr>
            <a:r>
              <a:rPr lang="en-US" sz="1100" dirty="0">
                <a:solidFill>
                  <a:srgbClr val="898989"/>
                </a:solidFill>
              </a:rPr>
              <a:t>© Academic Affairs, Student Success, &amp; P-16 Integration </a:t>
            </a:r>
          </a:p>
        </p:txBody>
      </p:sp>
    </p:spTree>
    <p:extLst>
      <p:ext uri="{BB962C8B-B14F-4D97-AF65-F5344CB8AC3E}">
        <p14:creationId xmlns:p14="http://schemas.microsoft.com/office/powerpoint/2010/main" val="1186886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ctrTitle"/>
          </p:nvPr>
        </p:nvSpPr>
        <p:spPr/>
        <p:txBody>
          <a:bodyPr>
            <a:normAutofit/>
          </a:bodyPr>
          <a:lstStyle/>
          <a:p>
            <a:r>
              <a:rPr lang="en-US" sz="7200" cap="all" dirty="0">
                <a:solidFill>
                  <a:srgbClr val="FF6129"/>
                </a:solidFill>
                <a:latin typeface="Century Gothic" panose="020B0502020202020204" pitchFamily="34" charset="0"/>
              </a:rPr>
              <a:t>Student success</a:t>
            </a:r>
          </a:p>
        </p:txBody>
      </p:sp>
      <p:sp>
        <p:nvSpPr>
          <p:cNvPr id="6" name="Subtitle 5">
            <a:extLst>
              <a:ext uri="{FF2B5EF4-FFF2-40B4-BE49-F238E27FC236}">
                <a16:creationId xmlns:a16="http://schemas.microsoft.com/office/drawing/2014/main" id="{4B711CBC-F4F2-410A-A5EB-63A321274743}"/>
              </a:ext>
            </a:extLst>
          </p:cNvPr>
          <p:cNvSpPr>
            <a:spLocks noGrp="1"/>
          </p:cNvSpPr>
          <p:nvPr>
            <p:ph type="subTitle" idx="1"/>
          </p:nvPr>
        </p:nvSpPr>
        <p:spPr/>
        <p:txBody>
          <a:bodyPr>
            <a:normAutofit fontScale="92500" lnSpcReduction="10000"/>
          </a:bodyPr>
          <a:lstStyle/>
          <a:p>
            <a:endParaRPr lang="en-US" dirty="0"/>
          </a:p>
          <a:p>
            <a:r>
              <a:rPr lang="en-US" sz="4800" dirty="0">
                <a:solidFill>
                  <a:schemeClr val="bg2">
                    <a:lumMod val="50000"/>
                  </a:schemeClr>
                </a:solidFill>
              </a:rPr>
              <a:t>What made the difference in your educational journey?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625305" y="6174866"/>
            <a:ext cx="4114800" cy="365125"/>
          </a:xfrm>
        </p:spPr>
        <p:txBody>
          <a:bodyPr/>
          <a:lstStyle/>
          <a:p>
            <a:r>
              <a:rPr lang="en-US" dirty="0">
                <a:solidFill>
                  <a:schemeClr val="bg1"/>
                </a:solidFill>
              </a:rPr>
              <a:t>© Academic Affairs, Student Success, &amp; P-16 Integration </a:t>
            </a:r>
          </a:p>
        </p:txBody>
      </p:sp>
    </p:spTree>
    <p:extLst>
      <p:ext uri="{BB962C8B-B14F-4D97-AF65-F5344CB8AC3E}">
        <p14:creationId xmlns:p14="http://schemas.microsoft.com/office/powerpoint/2010/main" val="8460132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020965FF-B86E-4CBB-B75C-FBCD7A1227AA}"/>
              </a:ext>
            </a:extLst>
          </p:cNvPr>
          <p:cNvSpPr>
            <a:spLocks noGrp="1"/>
          </p:cNvSpPr>
          <p:nvPr>
            <p:ph type="title"/>
          </p:nvPr>
        </p:nvSpPr>
        <p:spPr>
          <a:xfrm>
            <a:off x="838199" y="4525347"/>
            <a:ext cx="6801321" cy="1737360"/>
          </a:xfrm>
        </p:spPr>
        <p:txBody>
          <a:bodyPr vert="horz" lIns="91440" tIns="45720" rIns="91440" bIns="45720" rtlCol="0" anchor="ctr">
            <a:normAutofit/>
          </a:bodyPr>
          <a:lstStyle/>
          <a:p>
            <a:pPr algn="r"/>
            <a:r>
              <a:rPr lang="en-US" sz="3800" kern="1200" dirty="0">
                <a:solidFill>
                  <a:schemeClr val="bg2">
                    <a:lumMod val="50000"/>
                  </a:schemeClr>
                </a:solidFill>
                <a:latin typeface="+mj-lt"/>
                <a:ea typeface="+mj-ea"/>
                <a:cs typeface="+mj-cs"/>
              </a:rPr>
              <a:t>Focus not on what you can expect</a:t>
            </a:r>
            <a:br>
              <a:rPr lang="en-US" sz="3800" kern="1200" dirty="0">
                <a:solidFill>
                  <a:schemeClr val="bg2">
                    <a:lumMod val="50000"/>
                  </a:schemeClr>
                </a:solidFill>
                <a:latin typeface="+mj-lt"/>
                <a:ea typeface="+mj-ea"/>
                <a:cs typeface="+mj-cs"/>
              </a:rPr>
            </a:br>
            <a:r>
              <a:rPr lang="en-US" sz="3800" kern="1200" dirty="0">
                <a:solidFill>
                  <a:schemeClr val="bg2">
                    <a:lumMod val="50000"/>
                  </a:schemeClr>
                </a:solidFill>
                <a:latin typeface="+mj-lt"/>
                <a:ea typeface="+mj-ea"/>
                <a:cs typeface="+mj-cs"/>
              </a:rPr>
              <a:t>Focus on what they can become</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type="body" idx="1"/>
          </p:nvPr>
        </p:nvSpPr>
        <p:spPr>
          <a:xfrm>
            <a:off x="7961258" y="4525347"/>
            <a:ext cx="3258675" cy="1737360"/>
          </a:xfrm>
        </p:spPr>
        <p:txBody>
          <a:bodyPr vert="horz" lIns="91440" tIns="45720" rIns="91440" bIns="45720" rtlCol="0" anchor="ctr">
            <a:normAutofit lnSpcReduction="10000"/>
          </a:bodyPr>
          <a:lstStyle/>
          <a:p>
            <a:endParaRPr lang="en-US" sz="2000" kern="1200" dirty="0">
              <a:solidFill>
                <a:schemeClr val="tx1"/>
              </a:solidFill>
              <a:latin typeface="+mn-lt"/>
              <a:ea typeface="+mn-ea"/>
              <a:cs typeface="+mn-cs"/>
            </a:endParaRPr>
          </a:p>
          <a:p>
            <a:endParaRPr lang="en-US" sz="2000" kern="1200" dirty="0">
              <a:solidFill>
                <a:schemeClr val="tx1"/>
              </a:solidFill>
              <a:latin typeface="+mn-lt"/>
              <a:ea typeface="+mn-ea"/>
              <a:cs typeface="+mn-cs"/>
            </a:endParaRPr>
          </a:p>
          <a:p>
            <a:r>
              <a:rPr lang="en-US" sz="2000" kern="1200" dirty="0">
                <a:solidFill>
                  <a:schemeClr val="bg2">
                    <a:lumMod val="50000"/>
                  </a:schemeClr>
                </a:solidFill>
                <a:latin typeface="+mn-lt"/>
                <a:ea typeface="+mn-ea"/>
                <a:cs typeface="+mn-cs"/>
              </a:rPr>
              <a:t>Freeman A. Hrabowski III</a:t>
            </a:r>
          </a:p>
          <a:p>
            <a:r>
              <a:rPr lang="en-US" sz="2000" kern="1200" dirty="0">
                <a:solidFill>
                  <a:schemeClr val="bg2">
                    <a:lumMod val="50000"/>
                  </a:schemeClr>
                </a:solidFill>
                <a:latin typeface="+mn-lt"/>
                <a:ea typeface="+mn-ea"/>
                <a:cs typeface="+mn-cs"/>
              </a:rPr>
              <a:t>President of the University of Maryland-Baltimore County</a:t>
            </a:r>
          </a:p>
          <a:p>
            <a:endParaRPr lang="en-US" sz="2000" kern="1200" dirty="0">
              <a:solidFill>
                <a:schemeClr val="tx1"/>
              </a:solidFill>
              <a:latin typeface="+mn-lt"/>
              <a:ea typeface="+mn-ea"/>
              <a:cs typeface="+mn-cs"/>
            </a:endParaRPr>
          </a:p>
          <a:p>
            <a:endParaRPr lang="en-US" sz="2000" kern="1200" dirty="0">
              <a:solidFill>
                <a:schemeClr val="tx1"/>
              </a:solidFill>
              <a:latin typeface="+mn-lt"/>
              <a:ea typeface="+mn-ea"/>
              <a:cs typeface="+mn-cs"/>
            </a:endParaRPr>
          </a:p>
        </p:txBody>
      </p:sp>
      <p:sp>
        <p:nvSpPr>
          <p:cNvPr id="14" name="Oval 13">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B84D7E8-4ECB-42D7-ADBF-01689B0F2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3200401" y="6356350"/>
            <a:ext cx="4439120" cy="365125"/>
          </a:xfrm>
        </p:spPr>
        <p:txBody>
          <a:bodyPr vert="horz" lIns="91440" tIns="45720" rIns="91440" bIns="45720" rtlCol="0" anchor="ctr">
            <a:normAutofit/>
          </a:bodyPr>
          <a:lstStyle/>
          <a:p>
            <a:pPr algn="r">
              <a:spcAft>
                <a:spcPts val="600"/>
              </a:spcAft>
            </a:pPr>
            <a:r>
              <a:rPr lang="en-US" kern="1200">
                <a:solidFill>
                  <a:schemeClr val="tx1">
                    <a:tint val="75000"/>
                  </a:schemeClr>
                </a:solidFill>
                <a:latin typeface="+mn-lt"/>
                <a:ea typeface="+mn-ea"/>
                <a:cs typeface="+mn-cs"/>
              </a:rPr>
              <a:t>© Academic Affairs, Student Success, &amp; P-16 Integration </a:t>
            </a:r>
          </a:p>
        </p:txBody>
      </p:sp>
    </p:spTree>
    <p:extLst>
      <p:ext uri="{BB962C8B-B14F-4D97-AF65-F5344CB8AC3E}">
        <p14:creationId xmlns:p14="http://schemas.microsoft.com/office/powerpoint/2010/main" val="459767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Higher education is important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838200" y="6193065"/>
            <a:ext cx="4385386" cy="365125"/>
          </a:xfrm>
        </p:spPr>
        <p:txBody>
          <a:bodyPr/>
          <a:lstStyle/>
          <a:p>
            <a:pPr algn="l"/>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dirty="0">
                <a:solidFill>
                  <a:schemeClr val="bg2">
                    <a:lumMod val="50000"/>
                  </a:schemeClr>
                </a:solidFill>
              </a:rPr>
              <a:t>Ticket to Middle Class</a:t>
            </a:r>
          </a:p>
          <a:p>
            <a:r>
              <a:rPr lang="en-US" dirty="0">
                <a:solidFill>
                  <a:schemeClr val="bg2">
                    <a:lumMod val="50000"/>
                  </a:schemeClr>
                </a:solidFill>
              </a:rPr>
              <a:t>Income Differential </a:t>
            </a:r>
          </a:p>
          <a:p>
            <a:r>
              <a:rPr lang="en-US" dirty="0">
                <a:solidFill>
                  <a:schemeClr val="bg2">
                    <a:lumMod val="50000"/>
                  </a:schemeClr>
                </a:solidFill>
              </a:rPr>
              <a:t>Dividing Line</a:t>
            </a:r>
          </a:p>
          <a:p>
            <a:pPr lvl="1"/>
            <a:r>
              <a:rPr lang="en-US" dirty="0">
                <a:solidFill>
                  <a:schemeClr val="bg2">
                    <a:lumMod val="50000"/>
                  </a:schemeClr>
                </a:solidFill>
              </a:rPr>
              <a:t>How people vote</a:t>
            </a:r>
          </a:p>
          <a:p>
            <a:pPr lvl="1"/>
            <a:r>
              <a:rPr lang="en-US" dirty="0">
                <a:solidFill>
                  <a:schemeClr val="bg2">
                    <a:lumMod val="50000"/>
                  </a:schemeClr>
                </a:solidFill>
              </a:rPr>
              <a:t>Likelihood of owning a home</a:t>
            </a:r>
          </a:p>
          <a:p>
            <a:pPr lvl="1"/>
            <a:r>
              <a:rPr lang="en-US" dirty="0">
                <a:solidFill>
                  <a:schemeClr val="bg2">
                    <a:lumMod val="50000"/>
                  </a:schemeClr>
                </a:solidFill>
              </a:rPr>
              <a:t>Geographic Mobility  </a:t>
            </a:r>
            <a:r>
              <a:rPr lang="en-US" sz="1200" dirty="0">
                <a:solidFill>
                  <a:schemeClr val="bg2">
                    <a:lumMod val="50000"/>
                  </a:schemeClr>
                </a:solidFill>
              </a:rPr>
              <a:t>(</a:t>
            </a:r>
            <a:r>
              <a:rPr lang="en-US" sz="1200" dirty="0" err="1">
                <a:solidFill>
                  <a:schemeClr val="bg2">
                    <a:lumMod val="50000"/>
                  </a:schemeClr>
                </a:solidFill>
              </a:rPr>
              <a:t>Kirp</a:t>
            </a:r>
            <a:r>
              <a:rPr lang="en-US" sz="1200" dirty="0">
                <a:solidFill>
                  <a:schemeClr val="bg2">
                    <a:lumMod val="50000"/>
                  </a:schemeClr>
                </a:solidFill>
              </a:rPr>
              <a:t>, 2019)                    </a:t>
            </a:r>
          </a:p>
          <a:p>
            <a:r>
              <a:rPr lang="en-US" dirty="0">
                <a:solidFill>
                  <a:schemeClr val="bg2">
                    <a:lumMod val="50000"/>
                  </a:schemeClr>
                </a:solidFill>
              </a:rPr>
              <a:t>Lack of a College Degree is a Public Health Crisis </a:t>
            </a:r>
            <a:r>
              <a:rPr lang="en-US" sz="1200" dirty="0">
                <a:solidFill>
                  <a:schemeClr val="bg2">
                    <a:lumMod val="50000"/>
                  </a:schemeClr>
                </a:solidFill>
              </a:rPr>
              <a:t>(Andres, 2018) </a:t>
            </a:r>
            <a:endParaRPr lang="en-US" dirty="0">
              <a:solidFill>
                <a:schemeClr val="bg2">
                  <a:lumMod val="50000"/>
                </a:schemeClr>
              </a:solidFill>
            </a:endParaRP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pPr marL="457200" lvl="1" indent="0">
              <a:buNone/>
            </a:pPr>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Tree>
    <p:extLst>
      <p:ext uri="{BB962C8B-B14F-4D97-AF65-F5344CB8AC3E}">
        <p14:creationId xmlns:p14="http://schemas.microsoft.com/office/powerpoint/2010/main" val="735831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Current Realities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838200" y="6197903"/>
            <a:ext cx="5338665" cy="365125"/>
          </a:xfrm>
        </p:spPr>
        <p:txBody>
          <a:bodyPr/>
          <a:lstStyle/>
          <a:p>
            <a:pPr algn="l"/>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fontScale="92500" lnSpcReduction="20000"/>
          </a:bodyPr>
          <a:lstStyle/>
          <a:p>
            <a:r>
              <a:rPr lang="en-US" dirty="0">
                <a:solidFill>
                  <a:schemeClr val="bg2">
                    <a:lumMod val="50000"/>
                  </a:schemeClr>
                </a:solidFill>
              </a:rPr>
              <a:t>Loss of Confidence in Higher Education </a:t>
            </a:r>
          </a:p>
          <a:p>
            <a:r>
              <a:rPr lang="en-US" dirty="0">
                <a:solidFill>
                  <a:schemeClr val="bg2">
                    <a:lumMod val="50000"/>
                  </a:schemeClr>
                </a:solidFill>
              </a:rPr>
              <a:t>Shifting Demographics</a:t>
            </a:r>
          </a:p>
          <a:p>
            <a:r>
              <a:rPr lang="en-US" dirty="0">
                <a:solidFill>
                  <a:schemeClr val="bg2">
                    <a:lumMod val="50000"/>
                  </a:schemeClr>
                </a:solidFill>
              </a:rPr>
              <a:t>Growing Financial Need</a:t>
            </a:r>
          </a:p>
          <a:p>
            <a:r>
              <a:rPr lang="en-US" dirty="0">
                <a:solidFill>
                  <a:schemeClr val="bg2">
                    <a:lumMod val="50000"/>
                  </a:schemeClr>
                </a:solidFill>
              </a:rPr>
              <a:t>Ambiguous Future </a:t>
            </a:r>
          </a:p>
          <a:p>
            <a:r>
              <a:rPr lang="en-US" dirty="0">
                <a:solidFill>
                  <a:schemeClr val="bg2">
                    <a:lumMod val="50000"/>
                  </a:schemeClr>
                </a:solidFill>
              </a:rPr>
              <a:t>Emphasis on Degrees Leading to Jobs</a:t>
            </a:r>
          </a:p>
          <a:p>
            <a:r>
              <a:rPr lang="en-US" dirty="0">
                <a:solidFill>
                  <a:schemeClr val="bg2">
                    <a:lumMod val="50000"/>
                  </a:schemeClr>
                </a:solidFill>
              </a:rPr>
              <a:t>Student Graduation Rates</a:t>
            </a:r>
          </a:p>
          <a:p>
            <a:r>
              <a:rPr lang="en-US" dirty="0">
                <a:solidFill>
                  <a:schemeClr val="bg2">
                    <a:lumMod val="50000"/>
                  </a:schemeClr>
                </a:solidFill>
              </a:rPr>
              <a:t>Student Characteristics</a:t>
            </a:r>
          </a:p>
          <a:p>
            <a:r>
              <a:rPr lang="en-US" dirty="0">
                <a:solidFill>
                  <a:schemeClr val="bg2">
                    <a:lumMod val="50000"/>
                  </a:schemeClr>
                </a:solidFill>
              </a:rPr>
              <a:t>Fill in the blank ____________</a:t>
            </a:r>
          </a:p>
          <a:p>
            <a:endParaRPr lang="en-US" dirty="0">
              <a:solidFill>
                <a:schemeClr val="bg2">
                  <a:lumMod val="50000"/>
                </a:schemeClr>
              </a:solidFill>
            </a:endParaRP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38748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838199" y="365125"/>
            <a:ext cx="2955587" cy="5575705"/>
          </a:xfrm>
        </p:spPr>
        <p:txBody>
          <a:bodyPr>
            <a:normAutofit/>
          </a:bodyPr>
          <a:lstStyle/>
          <a:p>
            <a:pPr algn="ctr"/>
            <a:r>
              <a:rPr lang="en-US" sz="2400" cap="all" dirty="0">
                <a:solidFill>
                  <a:srgbClr val="FF6129"/>
                </a:solidFill>
                <a:latin typeface="Century Gothic" panose="020B0502020202020204" pitchFamily="34" charset="0"/>
              </a:rPr>
              <a:t>Gallup 2018 Survey: Confidence in Institutions </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147591" y="6197904"/>
            <a:ext cx="5338665" cy="365125"/>
          </a:xfrm>
        </p:spPr>
        <p:txBody>
          <a:bodyPr/>
          <a:lstStyle/>
          <a:p>
            <a:pPr algn="l"/>
            <a:r>
              <a:rPr lang="en-US" dirty="0">
                <a:solidFill>
                  <a:schemeClr val="bg1"/>
                </a:solidFill>
              </a:rPr>
              <a:t>© Academic Affairs, Student Success, &amp; P-16 Integration </a:t>
            </a:r>
          </a:p>
        </p:txBody>
      </p:sp>
      <p:pic>
        <p:nvPicPr>
          <p:cNvPr id="3" name="Picture 2">
            <a:extLst>
              <a:ext uri="{FF2B5EF4-FFF2-40B4-BE49-F238E27FC236}">
                <a16:creationId xmlns:a16="http://schemas.microsoft.com/office/drawing/2014/main" id="{D14E9627-006E-4D43-B0C5-804D5CD21D17}"/>
              </a:ext>
            </a:extLst>
          </p:cNvPr>
          <p:cNvPicPr>
            <a:picLocks noChangeAspect="1"/>
          </p:cNvPicPr>
          <p:nvPr/>
        </p:nvPicPr>
        <p:blipFill>
          <a:blip r:embed="rId3"/>
          <a:stretch>
            <a:fillRect/>
          </a:stretch>
        </p:blipFill>
        <p:spPr>
          <a:xfrm>
            <a:off x="4249455" y="502315"/>
            <a:ext cx="6509337" cy="5301324"/>
          </a:xfrm>
          <a:prstGeom prst="rect">
            <a:avLst/>
          </a:prstGeom>
        </p:spPr>
      </p:pic>
      <p:sp>
        <p:nvSpPr>
          <p:cNvPr id="4" name="Oval 3">
            <a:extLst>
              <a:ext uri="{FF2B5EF4-FFF2-40B4-BE49-F238E27FC236}">
                <a16:creationId xmlns:a16="http://schemas.microsoft.com/office/drawing/2014/main" id="{CA4E02FD-9526-4DBA-B114-352033EA3F43}"/>
              </a:ext>
            </a:extLst>
          </p:cNvPr>
          <p:cNvSpPr/>
          <p:nvPr/>
        </p:nvSpPr>
        <p:spPr>
          <a:xfrm>
            <a:off x="5100918" y="2312894"/>
            <a:ext cx="4087906" cy="28687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032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cap="all">
                <a:solidFill>
                  <a:schemeClr val="bg1"/>
                </a:solidFill>
                <a:latin typeface="+mj-lt"/>
                <a:ea typeface="+mj-ea"/>
                <a:cs typeface="+mj-cs"/>
              </a:rPr>
              <a:t>Language Matters</a:t>
            </a:r>
          </a:p>
        </p:txBody>
      </p:sp>
      <p:pic>
        <p:nvPicPr>
          <p:cNvPr id="12" name="Picture 11">
            <a:extLst>
              <a:ext uri="{FF2B5EF4-FFF2-40B4-BE49-F238E27FC236}">
                <a16:creationId xmlns:a16="http://schemas.microsoft.com/office/drawing/2014/main" id="{A468334F-17B6-453E-8DC9-FF7B8C416929}"/>
              </a:ext>
            </a:extLst>
          </p:cNvPr>
          <p:cNvPicPr>
            <a:picLocks noChangeAspect="1"/>
          </p:cNvPicPr>
          <p:nvPr/>
        </p:nvPicPr>
        <p:blipFill>
          <a:blip r:embed="rId2"/>
          <a:stretch>
            <a:fillRect/>
          </a:stretch>
        </p:blipFill>
        <p:spPr>
          <a:xfrm>
            <a:off x="643467" y="1704945"/>
            <a:ext cx="10905066" cy="4334762"/>
          </a:xfrm>
          <a:prstGeom prst="rect">
            <a:avLst/>
          </a:prstGeom>
        </p:spPr>
      </p:pic>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 Academic Affairs, Student Success, &amp; P-16 Integration </a:t>
            </a:r>
          </a:p>
        </p:txBody>
      </p:sp>
    </p:spTree>
    <p:extLst>
      <p:ext uri="{BB962C8B-B14F-4D97-AF65-F5344CB8AC3E}">
        <p14:creationId xmlns:p14="http://schemas.microsoft.com/office/powerpoint/2010/main" val="174073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7" name="Rectangle 20">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a:xfrm>
            <a:off x="2021633" y="4380912"/>
            <a:ext cx="8148734" cy="1069270"/>
          </a:xfrm>
          <a:solidFill>
            <a:srgbClr val="FFFFFF"/>
          </a:solidFill>
          <a:ln w="31750" cap="sq">
            <a:solidFill>
              <a:srgbClr val="5E5E52"/>
            </a:solidFill>
            <a:miter lim="800000"/>
          </a:ln>
        </p:spPr>
        <p:txBody>
          <a:bodyPr>
            <a:normAutofit/>
          </a:bodyPr>
          <a:lstStyle/>
          <a:p>
            <a:pPr algn="ctr"/>
            <a:r>
              <a:rPr lang="en-US" sz="3600" cap="all">
                <a:solidFill>
                  <a:srgbClr val="262626"/>
                </a:solidFill>
                <a:latin typeface="Century Gothic" panose="020B0502020202020204" pitchFamily="34" charset="0"/>
              </a:rPr>
              <a:t>Education level matters</a:t>
            </a:r>
          </a:p>
        </p:txBody>
      </p:sp>
      <p:pic>
        <p:nvPicPr>
          <p:cNvPr id="3" name="Picture 2">
            <a:extLst>
              <a:ext uri="{FF2B5EF4-FFF2-40B4-BE49-F238E27FC236}">
                <a16:creationId xmlns:a16="http://schemas.microsoft.com/office/drawing/2014/main" id="{CC5466EA-C91D-4946-8E62-993425EFD4E5}"/>
              </a:ext>
            </a:extLst>
          </p:cNvPr>
          <p:cNvPicPr>
            <a:picLocks noChangeAspect="1"/>
          </p:cNvPicPr>
          <p:nvPr/>
        </p:nvPicPr>
        <p:blipFill rotWithShape="1">
          <a:blip r:embed="rId3"/>
          <a:srcRect r="726" b="-2"/>
          <a:stretch/>
        </p:blipFill>
        <p:spPr>
          <a:xfrm>
            <a:off x="1511800" y="603010"/>
            <a:ext cx="9168400" cy="3509539"/>
          </a:xfrm>
          <a:prstGeom prst="rect">
            <a:avLst/>
          </a:prstGeom>
        </p:spPr>
      </p:pic>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2231136" y="5542925"/>
            <a:ext cx="7729728" cy="768975"/>
          </a:xfrm>
        </p:spPr>
        <p:txBody>
          <a:bodyPr>
            <a:normAutofit/>
          </a:bodyPr>
          <a:lstStyle/>
          <a:p>
            <a:pPr algn="ctr"/>
            <a:endParaRPr lang="en-US" sz="1800">
              <a:solidFill>
                <a:schemeClr val="bg1"/>
              </a:solidFill>
            </a:endParaRPr>
          </a:p>
          <a:p>
            <a:pPr marL="0" indent="0" algn="ctr">
              <a:buNone/>
            </a:pPr>
            <a:endParaRPr lang="en-US" sz="1800">
              <a:solidFill>
                <a:schemeClr val="bg1"/>
              </a:solidFill>
            </a:endParaRPr>
          </a:p>
          <a:p>
            <a:pPr marL="0" indent="0" algn="ctr">
              <a:buNone/>
            </a:pPr>
            <a:endParaRPr lang="en-US" sz="1800">
              <a:solidFill>
                <a:schemeClr val="bg1"/>
              </a:solidFill>
            </a:endParaRPr>
          </a:p>
          <a:p>
            <a:pPr marL="0" indent="0" algn="ctr">
              <a:buNone/>
            </a:pPr>
            <a:endParaRPr lang="en-US" sz="1800">
              <a:solidFill>
                <a:schemeClr val="bg1"/>
              </a:solidFill>
            </a:endParaRP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635267" y="6356350"/>
            <a:ext cx="4114800" cy="365125"/>
          </a:xfrm>
        </p:spPr>
        <p:txBody>
          <a:bodyPr>
            <a:normAutofit/>
          </a:bodyPr>
          <a:lstStyle/>
          <a:p>
            <a:pPr algn="l">
              <a:spcAft>
                <a:spcPts val="600"/>
              </a:spcAft>
            </a:pPr>
            <a:r>
              <a:rPr lang="en-US" sz="1050">
                <a:solidFill>
                  <a:schemeClr val="bg1">
                    <a:alpha val="80000"/>
                  </a:schemeClr>
                </a:solidFill>
              </a:rPr>
              <a:t>© Academic Affairs, Student Success, &amp; P-16 Integration </a:t>
            </a:r>
          </a:p>
        </p:txBody>
      </p:sp>
    </p:spTree>
    <p:extLst>
      <p:ext uri="{BB962C8B-B14F-4D97-AF65-F5344CB8AC3E}">
        <p14:creationId xmlns:p14="http://schemas.microsoft.com/office/powerpoint/2010/main" val="871824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48C47-48B5-C84F-8C5F-5A5199E84CE3}"/>
              </a:ext>
            </a:extLst>
          </p:cNvPr>
          <p:cNvSpPr>
            <a:spLocks noGrp="1"/>
          </p:cNvSpPr>
          <p:nvPr>
            <p:ph type="title"/>
          </p:nvPr>
        </p:nvSpPr>
        <p:spPr/>
        <p:txBody>
          <a:bodyPr>
            <a:normAutofit/>
          </a:bodyPr>
          <a:lstStyle/>
          <a:p>
            <a:r>
              <a:rPr lang="en-US" sz="4000" cap="all" dirty="0">
                <a:solidFill>
                  <a:srgbClr val="FF6129"/>
                </a:solidFill>
                <a:latin typeface="Century Gothic" panose="020B0502020202020204" pitchFamily="34" charset="0"/>
              </a:rPr>
              <a:t>shifting demographics</a:t>
            </a:r>
          </a:p>
        </p:txBody>
      </p:sp>
      <p:sp>
        <p:nvSpPr>
          <p:cNvPr id="5" name="Footer Placeholder 4">
            <a:extLst>
              <a:ext uri="{FF2B5EF4-FFF2-40B4-BE49-F238E27FC236}">
                <a16:creationId xmlns:a16="http://schemas.microsoft.com/office/drawing/2014/main" id="{2458034A-7E08-426C-A4F9-B517DBCADFB1}"/>
              </a:ext>
            </a:extLst>
          </p:cNvPr>
          <p:cNvSpPr>
            <a:spLocks noGrp="1"/>
          </p:cNvSpPr>
          <p:nvPr>
            <p:ph type="ftr" sz="quarter" idx="11"/>
          </p:nvPr>
        </p:nvSpPr>
        <p:spPr>
          <a:xfrm>
            <a:off x="91750" y="6176963"/>
            <a:ext cx="5338665" cy="365125"/>
          </a:xfrm>
        </p:spPr>
        <p:txBody>
          <a:bodyPr/>
          <a:lstStyle/>
          <a:p>
            <a:r>
              <a:rPr lang="en-US" dirty="0">
                <a:solidFill>
                  <a:schemeClr val="bg1"/>
                </a:solidFill>
              </a:rPr>
              <a:t>© Academic Affairs, Student Success, &amp; P-16 Integration </a:t>
            </a:r>
          </a:p>
        </p:txBody>
      </p:sp>
      <p:sp>
        <p:nvSpPr>
          <p:cNvPr id="7" name="Content Placeholder 6">
            <a:extLst>
              <a:ext uri="{FF2B5EF4-FFF2-40B4-BE49-F238E27FC236}">
                <a16:creationId xmlns:a16="http://schemas.microsoft.com/office/drawing/2014/main" id="{64B25710-E472-4EDE-9EA6-271D56E97216}"/>
              </a:ext>
            </a:extLst>
          </p:cNvPr>
          <p:cNvSpPr>
            <a:spLocks noGrp="1"/>
          </p:cNvSpPr>
          <p:nvPr>
            <p:ph idx="1"/>
          </p:nvPr>
        </p:nvSpPr>
        <p:spPr>
          <a:xfrm>
            <a:off x="838200" y="1825625"/>
            <a:ext cx="8862391" cy="3446090"/>
          </a:xfrm>
        </p:spPr>
        <p:txBody>
          <a:bodyPr>
            <a:normAutofit/>
          </a:bodyPr>
          <a:lstStyle/>
          <a:p>
            <a:r>
              <a:rPr lang="en-US" dirty="0">
                <a:solidFill>
                  <a:schemeClr val="bg2">
                    <a:lumMod val="50000"/>
                  </a:schemeClr>
                </a:solidFill>
              </a:rPr>
              <a:t>Migration Patterns</a:t>
            </a:r>
          </a:p>
          <a:p>
            <a:pPr lvl="1"/>
            <a:r>
              <a:rPr lang="en-US" dirty="0">
                <a:solidFill>
                  <a:schemeClr val="bg2">
                    <a:lumMod val="50000"/>
                  </a:schemeClr>
                </a:solidFill>
              </a:rPr>
              <a:t>Southwesterly distribution </a:t>
            </a:r>
          </a:p>
          <a:p>
            <a:r>
              <a:rPr lang="en-US" dirty="0">
                <a:solidFill>
                  <a:schemeClr val="bg2">
                    <a:lumMod val="50000"/>
                  </a:schemeClr>
                </a:solidFill>
              </a:rPr>
              <a:t>Nation-wide Reduction in Fertility</a:t>
            </a:r>
          </a:p>
          <a:p>
            <a:pPr lvl="1"/>
            <a:r>
              <a:rPr lang="en-US" dirty="0">
                <a:solidFill>
                  <a:schemeClr val="bg2">
                    <a:lumMod val="50000"/>
                  </a:schemeClr>
                </a:solidFill>
              </a:rPr>
              <a:t>Increase in diversity</a:t>
            </a:r>
          </a:p>
          <a:p>
            <a:r>
              <a:rPr lang="en-US" dirty="0">
                <a:solidFill>
                  <a:schemeClr val="bg2">
                    <a:lumMod val="50000"/>
                  </a:schemeClr>
                </a:solidFill>
              </a:rPr>
              <a:t>Increase in Educational Attainment </a:t>
            </a:r>
          </a:p>
          <a:p>
            <a:r>
              <a:rPr lang="en-US" dirty="0">
                <a:solidFill>
                  <a:schemeClr val="bg2">
                    <a:lumMod val="50000"/>
                  </a:schemeClr>
                </a:solidFill>
              </a:rPr>
              <a:t>Projection:</a:t>
            </a:r>
          </a:p>
          <a:p>
            <a:pPr lvl="1"/>
            <a:r>
              <a:rPr lang="en-US" dirty="0">
                <a:solidFill>
                  <a:schemeClr val="bg2">
                    <a:lumMod val="50000"/>
                  </a:schemeClr>
                </a:solidFill>
              </a:rPr>
              <a:t>10% reduction in college enrollment by end of 2020s</a:t>
            </a:r>
          </a:p>
          <a:p>
            <a:pPr marL="0" indent="0">
              <a:buNone/>
            </a:pPr>
            <a:endParaRPr lang="en-US" dirty="0">
              <a:solidFill>
                <a:schemeClr val="bg2">
                  <a:lumMod val="50000"/>
                </a:schemeClr>
              </a:solidFill>
            </a:endParaRPr>
          </a:p>
          <a:p>
            <a:pPr lvl="1"/>
            <a:endParaRPr lang="en-US" dirty="0">
              <a:solidFill>
                <a:schemeClr val="bg2">
                  <a:lumMod val="50000"/>
                </a:schemeClr>
              </a:solidFill>
            </a:endParaRPr>
          </a:p>
          <a:p>
            <a:pPr marL="0" indent="0">
              <a:buNone/>
            </a:pPr>
            <a:endParaRPr lang="en-US" dirty="0">
              <a:solidFill>
                <a:schemeClr val="bg2">
                  <a:lumMod val="50000"/>
                </a:schemeClr>
              </a:solidFill>
            </a:endParaRPr>
          </a:p>
          <a:p>
            <a:endParaRPr lang="en-US" dirty="0">
              <a:solidFill>
                <a:schemeClr val="bg2">
                  <a:lumMod val="50000"/>
                </a:schemeClr>
              </a:solidFill>
            </a:endParaRPr>
          </a:p>
          <a:p>
            <a:pPr marL="0" indent="0">
              <a:buNone/>
            </a:pPr>
            <a:endParaRPr lang="en-US" dirty="0">
              <a:solidFill>
                <a:schemeClr val="bg2">
                  <a:lumMod val="50000"/>
                </a:schemeClr>
              </a:solidFill>
            </a:endParaRPr>
          </a:p>
          <a:p>
            <a:pPr marL="0" indent="0">
              <a:buNone/>
            </a:pPr>
            <a:endParaRPr lang="en-US" dirty="0"/>
          </a:p>
        </p:txBody>
      </p:sp>
      <p:sp>
        <p:nvSpPr>
          <p:cNvPr id="3" name="TextBox 2">
            <a:extLst>
              <a:ext uri="{FF2B5EF4-FFF2-40B4-BE49-F238E27FC236}">
                <a16:creationId xmlns:a16="http://schemas.microsoft.com/office/drawing/2014/main" id="{21C0B797-02AA-45D1-976E-3E800FD8D0E7}"/>
              </a:ext>
            </a:extLst>
          </p:cNvPr>
          <p:cNvSpPr txBox="1"/>
          <p:nvPr/>
        </p:nvSpPr>
        <p:spPr>
          <a:xfrm>
            <a:off x="9700591" y="4994716"/>
            <a:ext cx="1958788" cy="276999"/>
          </a:xfrm>
          <a:prstGeom prst="rect">
            <a:avLst/>
          </a:prstGeom>
          <a:noFill/>
        </p:spPr>
        <p:txBody>
          <a:bodyPr wrap="square" rtlCol="0">
            <a:spAutoFit/>
          </a:bodyPr>
          <a:lstStyle/>
          <a:p>
            <a:r>
              <a:rPr lang="en-US" sz="1200" dirty="0" err="1">
                <a:solidFill>
                  <a:schemeClr val="bg2">
                    <a:lumMod val="50000"/>
                  </a:schemeClr>
                </a:solidFill>
              </a:rPr>
              <a:t>Grawe</a:t>
            </a:r>
            <a:r>
              <a:rPr lang="en-US" sz="1200" dirty="0">
                <a:solidFill>
                  <a:schemeClr val="bg2">
                    <a:lumMod val="50000"/>
                  </a:schemeClr>
                </a:solidFill>
              </a:rPr>
              <a:t>, 2019</a:t>
            </a:r>
          </a:p>
        </p:txBody>
      </p:sp>
    </p:spTree>
    <p:extLst>
      <p:ext uri="{BB962C8B-B14F-4D97-AF65-F5344CB8AC3E}">
        <p14:creationId xmlns:p14="http://schemas.microsoft.com/office/powerpoint/2010/main" val="1466652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45CF9361F5EF47BF7FBAA9941D1C86" ma:contentTypeVersion="17" ma:contentTypeDescription="Create a new document." ma:contentTypeScope="" ma:versionID="637e71c2e740ac7eec540c58dbb5853c">
  <xsd:schema xmlns:xsd="http://www.w3.org/2001/XMLSchema" xmlns:xs="http://www.w3.org/2001/XMLSchema" xmlns:p="http://schemas.microsoft.com/office/2006/metadata/properties" xmlns:ns1="http://schemas.microsoft.com/sharepoint/v3" xmlns:ns3="a0763a98-4092-47ae-81d8-42296618ce39" xmlns:ns4="e1bfd183-9a83-448f-8cbf-6fa683e96308" targetNamespace="http://schemas.microsoft.com/office/2006/metadata/properties" ma:root="true" ma:fieldsID="57814bbaa3368944df2bb43e8c5047ea" ns1:_="" ns3:_="" ns4:_="">
    <xsd:import namespace="http://schemas.microsoft.com/sharepoint/v3"/>
    <xsd:import namespace="a0763a98-4092-47ae-81d8-42296618ce39"/>
    <xsd:import namespace="e1bfd183-9a83-448f-8cbf-6fa683e96308"/>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1:_ip_UnifiedCompliancePolicyProperties" minOccurs="0"/>
                <xsd:element ref="ns1:_ip_UnifiedCompliancePolicyUIAction"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EventHashCode" minOccurs="0"/>
                <xsd:element ref="ns4:MediaServiceGenerationTim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description="" ma:hidden="true" ma:internalName="_ip_UnifiedCompliancePolicyProperties">
      <xsd:simpleType>
        <xsd:restriction base="dms:Note"/>
      </xsd:simpleType>
    </xsd:element>
    <xsd:element name="_ip_UnifiedCompliancePolicyUIAction" ma:index="14"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0763a98-4092-47ae-81d8-42296618ce3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1bfd183-9a83-448f-8cbf-6fa683e96308"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Location" ma:index="19" nillable="true" ma:displayName="MediaServiceLocation" ma:description="" ma:internalName="MediaServiceLocatio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05C98E-6D66-422C-90B2-B068E932926D}">
  <ds:schemaRefs>
    <ds:schemaRef ds:uri="http://schemas.microsoft.com/sharepoint/v3/contenttype/forms"/>
  </ds:schemaRefs>
</ds:datastoreItem>
</file>

<file path=customXml/itemProps2.xml><?xml version="1.0" encoding="utf-8"?>
<ds:datastoreItem xmlns:ds="http://schemas.openxmlformats.org/officeDocument/2006/customXml" ds:itemID="{4E18B4F5-F417-4A0C-8E1E-193C79FB324C}">
  <ds:schemaRefs>
    <ds:schemaRef ds:uri="http://schemas.microsoft.com/office/2006/documentManagement/types"/>
    <ds:schemaRef ds:uri="e1bfd183-9a83-448f-8cbf-6fa683e96308"/>
    <ds:schemaRef ds:uri="http://purl.org/dc/terms/"/>
    <ds:schemaRef ds:uri="http://schemas.microsoft.com/office/2006/metadata/properties"/>
    <ds:schemaRef ds:uri="a0763a98-4092-47ae-81d8-42296618ce39"/>
    <ds:schemaRef ds:uri="http://purl.org/dc/dcmitype/"/>
    <ds:schemaRef ds:uri="http://schemas.microsoft.com/sharepoint/v3"/>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63544BE-468E-4981-B21C-D95CED7880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0763a98-4092-47ae-81d8-42296618ce39"/>
    <ds:schemaRef ds:uri="e1bfd183-9a83-448f-8cbf-6fa683e96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TotalTime>
  <Words>1241</Words>
  <Application>Microsoft Office PowerPoint</Application>
  <PresentationFormat>Widescreen</PresentationFormat>
  <Paragraphs>295</Paragraphs>
  <Slides>37</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Calibri Light</vt:lpstr>
      <vt:lpstr>Century Gothic</vt:lpstr>
      <vt:lpstr>Gill Sans MT</vt:lpstr>
      <vt:lpstr>MV Boli</vt:lpstr>
      <vt:lpstr>Office Theme</vt:lpstr>
      <vt:lpstr>PowerPoint Presentation</vt:lpstr>
      <vt:lpstr>Overview</vt:lpstr>
      <vt:lpstr>PowerPoint Presentation</vt:lpstr>
      <vt:lpstr>Higher education is important </vt:lpstr>
      <vt:lpstr>Current Realities </vt:lpstr>
      <vt:lpstr>Gallup 2018 Survey: Confidence in Institutions </vt:lpstr>
      <vt:lpstr>Language Matters</vt:lpstr>
      <vt:lpstr>Education level matters</vt:lpstr>
      <vt:lpstr>shifting demographics</vt:lpstr>
      <vt:lpstr>PowerPoint Presentation</vt:lpstr>
      <vt:lpstr>Growing Financial Need</vt:lpstr>
      <vt:lpstr>Archer’s dilemma (Ruben, 2018)</vt:lpstr>
      <vt:lpstr>Impact of Technology and ai on future jobs</vt:lpstr>
      <vt:lpstr>Impact of Technology and ai on future jobs</vt:lpstr>
      <vt:lpstr>Postsecondary graduation rates </vt:lpstr>
      <vt:lpstr>Postsecondary graduation rates</vt:lpstr>
      <vt:lpstr>~40% of Students Don’t Graduate</vt:lpstr>
      <vt:lpstr>Student characteristics</vt:lpstr>
      <vt:lpstr>student Characteristics </vt:lpstr>
      <vt:lpstr>How would you describe your students? </vt:lpstr>
      <vt:lpstr>The rest of the story</vt:lpstr>
      <vt:lpstr>Student success</vt:lpstr>
      <vt:lpstr>Student success</vt:lpstr>
      <vt:lpstr>Know your students</vt:lpstr>
      <vt:lpstr>Asset Based approach</vt:lpstr>
      <vt:lpstr>PowerPoint Presentation</vt:lpstr>
      <vt:lpstr>Student success</vt:lpstr>
      <vt:lpstr>Attend to the quality of instruction</vt:lpstr>
      <vt:lpstr>Teachers </vt:lpstr>
      <vt:lpstr>Teachers </vt:lpstr>
      <vt:lpstr>How instruction happens matters</vt:lpstr>
      <vt:lpstr>Inclusive Teaching</vt:lpstr>
      <vt:lpstr>Students as learners and teachers (salt) </vt:lpstr>
      <vt:lpstr>National Survey on Student Engagement</vt:lpstr>
      <vt:lpstr>How do we value teaching?</vt:lpstr>
      <vt:lpstr>Student success</vt:lpstr>
      <vt:lpstr>Focus not on what you can expect Focus on what they can become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McHatton</dc:creator>
  <cp:lastModifiedBy>Patricia McHatton</cp:lastModifiedBy>
  <cp:revision>5</cp:revision>
  <dcterms:created xsi:type="dcterms:W3CDTF">2019-08-06T17:54:30Z</dcterms:created>
  <dcterms:modified xsi:type="dcterms:W3CDTF">2019-08-18T20:45:31Z</dcterms:modified>
</cp:coreProperties>
</file>